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26"/>
  </p:notesMasterIdLst>
  <p:handoutMasterIdLst>
    <p:handoutMasterId r:id="rId27"/>
  </p:handoutMasterIdLst>
  <p:sldIdLst>
    <p:sldId id="286" r:id="rId2"/>
    <p:sldId id="299" r:id="rId3"/>
    <p:sldId id="300" r:id="rId4"/>
    <p:sldId id="301" r:id="rId5"/>
    <p:sldId id="302" r:id="rId6"/>
    <p:sldId id="313" r:id="rId7"/>
    <p:sldId id="303" r:id="rId8"/>
    <p:sldId id="304" r:id="rId9"/>
    <p:sldId id="311" r:id="rId10"/>
    <p:sldId id="312" r:id="rId11"/>
    <p:sldId id="308" r:id="rId12"/>
    <p:sldId id="306" r:id="rId13"/>
    <p:sldId id="307" r:id="rId14"/>
    <p:sldId id="309" r:id="rId15"/>
    <p:sldId id="298" r:id="rId16"/>
    <p:sldId id="316" r:id="rId17"/>
    <p:sldId id="293" r:id="rId18"/>
    <p:sldId id="287" r:id="rId19"/>
    <p:sldId id="318" r:id="rId20"/>
    <p:sldId id="314" r:id="rId21"/>
    <p:sldId id="315" r:id="rId22"/>
    <p:sldId id="295" r:id="rId23"/>
    <p:sldId id="288" r:id="rId24"/>
    <p:sldId id="317" r:id="rId25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1628"/>
    <a:srgbClr val="C3092C"/>
    <a:srgbClr val="FF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814" y="-9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6DF3BBE-66A6-4B5F-B091-DE29E2907FAA}" type="datetime1">
              <a:rPr lang="fr-FR"/>
              <a:pPr/>
              <a:t>28/07/2017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7664EEF-40A3-40A6-B812-EC9A9219FE58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FR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EDA4C8F-EB2C-43EE-99BD-D265A5375BC1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84" charset="0"/>
        <a:ea typeface="Geneva" pitchFamily="96" charset="-128"/>
        <a:cs typeface="Geneva" pitchFamily="9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84" charset="0"/>
        <a:ea typeface="Geneva" pitchFamily="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84" charset="0"/>
        <a:ea typeface="Geneva" pitchFamily="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84" charset="0"/>
        <a:ea typeface="Geneva" pitchFamily="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84" charset="0"/>
        <a:ea typeface="Geneva" pitchFamily="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F77F7A0-FA8E-438B-8A30-1A8C4433F591}" type="slidenum">
              <a:rPr lang="fr-FR" sz="1200">
                <a:solidFill>
                  <a:prstClr val="black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fr-F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F77F7A0-FA8E-438B-8A30-1A8C4433F591}" type="slidenum">
              <a:rPr lang="fr-FR" sz="1200">
                <a:solidFill>
                  <a:prstClr val="black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fr-F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F77F7A0-FA8E-438B-8A30-1A8C4433F591}" type="slidenum">
              <a:rPr lang="fr-FR" sz="1200">
                <a:solidFill>
                  <a:prstClr val="black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fr-F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F77F7A0-FA8E-438B-8A30-1A8C4433F591}" type="slidenum">
              <a:rPr lang="fr-FR" sz="1200">
                <a:solidFill>
                  <a:prstClr val="black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fr-F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F77F7A0-FA8E-438B-8A30-1A8C4433F591}" type="slidenum">
              <a:rPr lang="fr-FR" sz="1200">
                <a:solidFill>
                  <a:prstClr val="black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fr-F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F77F7A0-FA8E-438B-8A30-1A8C4433F591}" type="slidenum">
              <a:rPr lang="fr-FR" sz="1200">
                <a:solidFill>
                  <a:prstClr val="black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fr-F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F77F7A0-FA8E-438B-8A30-1A8C4433F591}" type="slidenum">
              <a:rPr lang="fr-FR" sz="1200">
                <a:solidFill>
                  <a:prstClr val="black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fr-F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F77F7A0-FA8E-438B-8A30-1A8C4433F591}" type="slidenum">
              <a:rPr lang="fr-FR" sz="1200">
                <a:solidFill>
                  <a:prstClr val="black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fr-F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F77F7A0-FA8E-438B-8A30-1A8C4433F591}" type="slidenum">
              <a:rPr lang="fr-FR" sz="1200">
                <a:solidFill>
                  <a:prstClr val="black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fr-F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F77F7A0-FA8E-438B-8A30-1A8C4433F591}" type="slidenum">
              <a:rPr lang="fr-FR" sz="1200">
                <a:solidFill>
                  <a:prstClr val="black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fr-F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F77F7A0-FA8E-438B-8A30-1A8C4433F591}" type="slidenum">
              <a:rPr lang="fr-FR" sz="1200">
                <a:solidFill>
                  <a:prstClr val="black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fr-F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F77F7A0-FA8E-438B-8A30-1A8C4433F591}" type="slidenum">
              <a:rPr lang="fr-FR" sz="1200">
                <a:solidFill>
                  <a:prstClr val="black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fr-F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F77F7A0-FA8E-438B-8A30-1A8C4433F591}" type="slidenum">
              <a:rPr lang="fr-FR" sz="1200">
                <a:solidFill>
                  <a:prstClr val="black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fr-F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F77F7A0-FA8E-438B-8A30-1A8C4433F591}" type="slidenum">
              <a:rPr lang="fr-FR" sz="1200">
                <a:solidFill>
                  <a:prstClr val="black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fr-F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F77F7A0-FA8E-438B-8A30-1A8C4433F591}" type="slidenum">
              <a:rPr lang="fr-FR" sz="1200">
                <a:solidFill>
                  <a:prstClr val="black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fr-F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F77F7A0-FA8E-438B-8A30-1A8C4433F591}" type="slidenum">
              <a:rPr lang="fr-FR" sz="1200">
                <a:solidFill>
                  <a:prstClr val="black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fr-F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F77F7A0-FA8E-438B-8A30-1A8C4433F591}" type="slidenum">
              <a:rPr lang="fr-FR" sz="1200">
                <a:solidFill>
                  <a:prstClr val="black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fr-F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F77F7A0-FA8E-438B-8A30-1A8C4433F591}" type="slidenum">
              <a:rPr lang="fr-FR" sz="1200">
                <a:solidFill>
                  <a:prstClr val="black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fr-F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F77F7A0-FA8E-438B-8A30-1A8C4433F591}" type="slidenum">
              <a:rPr lang="fr-FR" sz="1200">
                <a:solidFill>
                  <a:prstClr val="black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fr-F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F77F7A0-FA8E-438B-8A30-1A8C4433F591}" type="slidenum">
              <a:rPr lang="fr-FR" sz="1200">
                <a:solidFill>
                  <a:prstClr val="black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fr-F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F77F7A0-FA8E-438B-8A30-1A8C4433F591}" type="slidenum">
              <a:rPr lang="fr-FR" sz="1200">
                <a:solidFill>
                  <a:prstClr val="black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fr-F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F77F7A0-FA8E-438B-8A30-1A8C4433F591}" type="slidenum">
              <a:rPr lang="fr-FR" sz="1200">
                <a:solidFill>
                  <a:prstClr val="black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fr-F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F77F7A0-FA8E-438B-8A30-1A8C4433F591}" type="slidenum">
              <a:rPr lang="fr-FR" sz="1200">
                <a:solidFill>
                  <a:prstClr val="black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fr-F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F77F7A0-FA8E-438B-8A30-1A8C4433F591}" type="slidenum">
              <a:rPr lang="fr-FR" sz="1200">
                <a:solidFill>
                  <a:prstClr val="black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fr-F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7" descr="bas_dgo1_0.gi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5957888"/>
            <a:ext cx="91440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9" descr="P0_logo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2514600"/>
            <a:ext cx="43656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9" descr="bandelette_coul.gif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7"/>
          <p:cNvSpPr txBox="1">
            <a:spLocks noChangeArrowheads="1"/>
          </p:cNvSpPr>
          <p:nvPr userDrawn="1"/>
        </p:nvSpPr>
        <p:spPr bwMode="auto">
          <a:xfrm>
            <a:off x="1403350" y="6477000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>
              <a:spcBef>
                <a:spcPct val="50000"/>
              </a:spcBef>
            </a:pPr>
            <a:fld id="{6673E50E-8BA9-4918-B8A4-0F6F8A706A1B}" type="slidenum">
              <a:rPr lang="fr-FR" sz="1100">
                <a:solidFill>
                  <a:srgbClr val="595959"/>
                </a:solidFill>
                <a:latin typeface="Arial" charset="0"/>
              </a:rPr>
              <a:pPr>
                <a:spcBef>
                  <a:spcPct val="50000"/>
                </a:spcBef>
              </a:pPr>
              <a:t>‹N°›</a:t>
            </a:fld>
            <a:r>
              <a:rPr lang="fr-FR" sz="1100">
                <a:latin typeface="Arial" charset="0"/>
              </a:rPr>
              <a:t> </a:t>
            </a:r>
          </a:p>
        </p:txBody>
      </p:sp>
      <p:sp>
        <p:nvSpPr>
          <p:cNvPr id="4121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720000" y="540000"/>
            <a:ext cx="7920000" cy="1144587"/>
          </a:xfrm>
        </p:spPr>
        <p:txBody>
          <a:bodyPr/>
          <a:lstStyle>
            <a:lvl1pPr>
              <a:defRPr cap="all">
                <a:solidFill>
                  <a:srgbClr val="595959"/>
                </a:solidFill>
              </a:defRPr>
            </a:lvl1pPr>
          </a:lstStyle>
          <a:p>
            <a:r>
              <a:rPr lang="de-DE" dirty="0" err="1"/>
              <a:t>Cliquez</a:t>
            </a:r>
            <a:r>
              <a:rPr lang="de-DE" dirty="0"/>
              <a:t> et </a:t>
            </a:r>
            <a:r>
              <a:rPr lang="de-DE" dirty="0" err="1"/>
              <a:t>modifiez</a:t>
            </a:r>
            <a:r>
              <a:rPr lang="de-DE" dirty="0"/>
              <a:t> le </a:t>
            </a:r>
            <a:r>
              <a:rPr lang="de-DE" dirty="0" err="1" smtClean="0"/>
              <a:t>titre</a:t>
            </a:r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C97B41-DB26-436E-9148-9F23E9854A4F}" type="slidenum">
              <a:rPr lang="fr-FR"/>
              <a:pPr/>
              <a:t>‹N°›</a:t>
            </a:fld>
            <a:r>
              <a:rPr lang="fr-FR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91F9C1-D296-4AF0-9E22-DEB91DA88C04}" type="slidenum">
              <a:rPr lang="fr-FR"/>
              <a:pPr/>
              <a:t>‹N°›</a:t>
            </a:fld>
            <a:r>
              <a:rPr lang="fr-FR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19200" y="1905000"/>
            <a:ext cx="3632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03800" y="1905000"/>
            <a:ext cx="3632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B360AD-462C-45F3-B017-1263563DE17B}" type="slidenum">
              <a:rPr lang="fr-FR"/>
              <a:pPr/>
              <a:t>‹N°›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cap="all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684285-6EE6-4823-BC7B-1D760324DF81}" type="slidenum">
              <a:rPr lang="fr-FR"/>
              <a:pPr/>
              <a:t>‹N°›</a:t>
            </a:fld>
            <a:r>
              <a:rPr lang="fr-FR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168115-8A7E-476B-8B71-0176FF2011BF}" type="slidenum">
              <a:rPr lang="fr-FR"/>
              <a:pPr/>
              <a:t>‹N°›</a:t>
            </a:fld>
            <a:r>
              <a:rPr lang="fr-FR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BD0D99-438D-4973-8E09-58C586E959A9}" type="slidenum">
              <a:rPr lang="fr-FR"/>
              <a:pPr/>
              <a:t>‹N°›</a:t>
            </a:fld>
            <a:r>
              <a:rPr lang="fr-FR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D842AB-2304-40FF-92AC-2A8CCE8370D1}" type="slidenum">
              <a:rPr lang="fr-FR"/>
              <a:pPr/>
              <a:t>‹N°›</a:t>
            </a:fld>
            <a:r>
              <a:rPr lang="fr-FR"/>
              <a:t> 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cap="all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EB7B27-BF19-4143-A3E1-2A1F8D087657}" type="slidenum">
              <a:rPr lang="fr-FR"/>
              <a:pPr/>
              <a:t>‹N°›</a:t>
            </a:fld>
            <a:r>
              <a:rPr lang="fr-FR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blurRad="63500" dist="107763" dir="2700000" algn="ctr" rotWithShape="0">
            <a:srgbClr val="000000">
              <a:alpha val="74998"/>
            </a:srgbClr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6" descr="bas_dgo1.gif"/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0" y="5957888"/>
            <a:ext cx="91440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720725" y="539750"/>
            <a:ext cx="7920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et modifiez le titre</a:t>
            </a:r>
          </a:p>
        </p:txBody>
      </p:sp>
      <p:sp>
        <p:nvSpPr>
          <p:cNvPr id="1028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1619250"/>
            <a:ext cx="7920038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3099" name="Rectangle 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03350" y="6477000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100">
                <a:solidFill>
                  <a:srgbClr val="595959"/>
                </a:solidFill>
                <a:latin typeface="Arial" charset="0"/>
              </a:defRPr>
            </a:lvl1pPr>
          </a:lstStyle>
          <a:p>
            <a:fld id="{5B482F25-4308-4CF6-AFA8-2B5CED043054}" type="slidenum">
              <a:rPr lang="fr-FR"/>
              <a:pPr/>
              <a:t>‹N°›</a:t>
            </a:fld>
            <a:r>
              <a:rPr lang="fr-FR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30" name="Image 9" descr="bandelette_coul.gif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9144000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b="1" cap="all">
          <a:solidFill>
            <a:srgbClr val="595959"/>
          </a:solidFill>
          <a:latin typeface="+mj-lt"/>
          <a:ea typeface="Geneva" pitchFamily="96" charset="-128"/>
          <a:cs typeface="Geneva" pitchFamily="9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595959"/>
          </a:solidFill>
          <a:latin typeface="Verdana" pitchFamily="84" charset="0"/>
          <a:ea typeface="Geneva" pitchFamily="96" charset="-128"/>
          <a:cs typeface="Geneva" pitchFamily="9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595959"/>
          </a:solidFill>
          <a:latin typeface="Verdana" pitchFamily="84" charset="0"/>
          <a:ea typeface="Geneva" pitchFamily="96" charset="-128"/>
          <a:cs typeface="Geneva" pitchFamily="9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595959"/>
          </a:solidFill>
          <a:latin typeface="Verdana" pitchFamily="84" charset="0"/>
          <a:ea typeface="Geneva" pitchFamily="96" charset="-128"/>
          <a:cs typeface="Geneva" pitchFamily="9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595959"/>
          </a:solidFill>
          <a:latin typeface="Verdana" pitchFamily="84" charset="0"/>
          <a:ea typeface="Geneva" pitchFamily="96" charset="-128"/>
          <a:cs typeface="Geneva" pitchFamily="9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C3092C"/>
          </a:solidFill>
          <a:latin typeface="Verdana" pitchFamily="84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C3092C"/>
          </a:solidFill>
          <a:latin typeface="Verdana" pitchFamily="84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C3092C"/>
          </a:solidFill>
          <a:latin typeface="Verdana" pitchFamily="84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C3092C"/>
          </a:solidFill>
          <a:latin typeface="Verdana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b="1">
          <a:solidFill>
            <a:schemeClr val="tx1"/>
          </a:solidFill>
          <a:latin typeface="+mn-lt"/>
          <a:ea typeface="Geneva" pitchFamily="96" charset="-128"/>
          <a:cs typeface="Geneva" pitchFamily="9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Geneva" pitchFamily="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  <a:ea typeface="Geneva" pitchFamily="112" charset="-128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Geneva" pitchFamily="112" charset="-128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Geneva" pitchFamily="112" charset="-128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Geneva" pitchFamily="112" charset="-128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Geneva" pitchFamily="112" charset="-128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Geneva" pitchFamily="112" charset="-128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Geneva" pitchFamily="112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e la date 3"/>
          <p:cNvSpPr txBox="1">
            <a:spLocks noGrp="1"/>
          </p:cNvSpPr>
          <p:nvPr/>
        </p:nvSpPr>
        <p:spPr bwMode="auto">
          <a:xfrm>
            <a:off x="1403350" y="6477000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798199DB-0D8C-4547-8D35-ACF38281682E}" type="slidenum">
              <a:rPr lang="fr-FR" sz="1100">
                <a:solidFill>
                  <a:srgbClr val="595959"/>
                </a:solidFill>
                <a:latin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1</a:t>
            </a:fld>
            <a:r>
              <a:rPr lang="fr-FR" sz="1100">
                <a:solidFill>
                  <a:srgbClr val="595959"/>
                </a:solidFill>
                <a:latin typeface="Arial" charset="0"/>
              </a:rPr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 </a:t>
            </a:r>
            <a:endParaRPr lang="fr-FR" sz="2000" cap="none" dirty="0" smtClean="0">
              <a:ea typeface="Geneva" pitchFamily="64" charset="-128"/>
              <a:cs typeface="Arial" pitchFamily="34" charset="0"/>
            </a:endParaRP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1772816"/>
            <a:ext cx="7920037" cy="4140200"/>
          </a:xfrm>
        </p:spPr>
        <p:txBody>
          <a:bodyPr/>
          <a:lstStyle/>
          <a:p>
            <a:pPr eaLnBrk="1" hangingPunct="1">
              <a:buNone/>
            </a:pPr>
            <a:r>
              <a:rPr lang="fr-FR" sz="2000" dirty="0" smtClean="0">
                <a:latin typeface="Calibri" pitchFamily="34" charset="0"/>
                <a:ea typeface="Geneva" pitchFamily="64" charset="-128"/>
              </a:rPr>
              <a:t>Paramètres mesurés :</a:t>
            </a:r>
          </a:p>
          <a:p>
            <a:pPr eaLnBrk="1" hangingPunct="1">
              <a:buFontTx/>
              <a:buChar char="-"/>
            </a:pPr>
            <a:r>
              <a:rPr lang="fr-FR" sz="2000" dirty="0" smtClean="0">
                <a:latin typeface="Calibri" pitchFamily="34" charset="0"/>
                <a:ea typeface="Geneva" pitchFamily="64" charset="-128"/>
              </a:rPr>
              <a:t>Planéité longitudinale</a:t>
            </a:r>
          </a:p>
          <a:p>
            <a:pPr eaLnBrk="1" hangingPunct="1">
              <a:buFontTx/>
              <a:buChar char="-"/>
            </a:pPr>
            <a:r>
              <a:rPr lang="fr-FR" sz="2000" dirty="0" smtClean="0">
                <a:latin typeface="Calibri" pitchFamily="34" charset="0"/>
                <a:ea typeface="Geneva" pitchFamily="64" charset="-128"/>
              </a:rPr>
              <a:t>Planéité transversale</a:t>
            </a:r>
          </a:p>
          <a:p>
            <a:pPr eaLnBrk="1" hangingPunct="1">
              <a:buFontTx/>
              <a:buChar char="-"/>
            </a:pPr>
            <a:r>
              <a:rPr lang="fr-FR" sz="2000" dirty="0" smtClean="0">
                <a:latin typeface="Calibri" pitchFamily="34" charset="0"/>
                <a:ea typeface="Geneva" pitchFamily="64" charset="-128"/>
              </a:rPr>
              <a:t>Rugosité</a:t>
            </a:r>
          </a:p>
          <a:p>
            <a:pPr eaLnBrk="1" hangingPunct="1">
              <a:buFontTx/>
              <a:buChar char="-"/>
            </a:pPr>
            <a:r>
              <a:rPr lang="fr-FR" sz="2000" dirty="0" smtClean="0">
                <a:latin typeface="Calibri" pitchFamily="34" charset="0"/>
                <a:ea typeface="Geneva" pitchFamily="64" charset="-128"/>
              </a:rPr>
              <a:t>Macro-texture</a:t>
            </a:r>
          </a:p>
          <a:p>
            <a:pPr eaLnBrk="1" hangingPunct="1">
              <a:buFontTx/>
              <a:buChar char="-"/>
            </a:pPr>
            <a:r>
              <a:rPr lang="fr-FR" sz="2000" dirty="0" smtClean="0">
                <a:latin typeface="Calibri" pitchFamily="34" charset="0"/>
                <a:ea typeface="Geneva" pitchFamily="64" charset="-128"/>
              </a:rPr>
              <a:t>Rétro-réflexion des marquages</a:t>
            </a:r>
          </a:p>
          <a:p>
            <a:pPr eaLnBrk="1" hangingPunct="1">
              <a:buFontTx/>
              <a:buChar char="-"/>
            </a:pPr>
            <a:r>
              <a:rPr lang="fr-FR" sz="2000" dirty="0" smtClean="0">
                <a:latin typeface="Calibri" pitchFamily="34" charset="0"/>
                <a:ea typeface="Geneva" pitchFamily="64" charset="-128"/>
              </a:rPr>
              <a:t>Portance</a:t>
            </a:r>
          </a:p>
          <a:p>
            <a:pPr eaLnBrk="1" hangingPunct="1">
              <a:buFontTx/>
              <a:buChar char="-"/>
            </a:pPr>
            <a:r>
              <a:rPr lang="fr-FR" sz="2000" dirty="0" smtClean="0">
                <a:latin typeface="Calibri" pitchFamily="34" charset="0"/>
                <a:ea typeface="Geneva" pitchFamily="64" charset="-128"/>
              </a:rPr>
              <a:t>Fissuration </a:t>
            </a:r>
          </a:p>
          <a:p>
            <a:pPr eaLnBrk="1" hangingPunct="1">
              <a:buFontTx/>
              <a:buChar char="-"/>
            </a:pPr>
            <a:r>
              <a:rPr lang="fr-FR" sz="2000" dirty="0" smtClean="0">
                <a:latin typeface="Calibri" pitchFamily="34" charset="0"/>
                <a:ea typeface="Geneva" pitchFamily="64" charset="-128"/>
              </a:rPr>
              <a:t>Joints pontés                                                         </a:t>
            </a:r>
            <a:r>
              <a:rPr lang="fr-FR" sz="2000" dirty="0" smtClean="0">
                <a:solidFill>
                  <a:srgbClr val="FF0000"/>
                </a:solidFill>
                <a:latin typeface="Calibri" pitchFamily="34" charset="0"/>
                <a:ea typeface="Geneva" pitchFamily="64" charset="-128"/>
              </a:rPr>
              <a:t>1x/an SOFICO</a:t>
            </a:r>
          </a:p>
          <a:p>
            <a:pPr eaLnBrk="1" hangingPunct="1">
              <a:buFontTx/>
              <a:buChar char="-"/>
            </a:pPr>
            <a:r>
              <a:rPr lang="fr-FR" sz="2000" dirty="0" smtClean="0">
                <a:latin typeface="Calibri" pitchFamily="34" charset="0"/>
                <a:ea typeface="Geneva" pitchFamily="64" charset="-128"/>
              </a:rPr>
              <a:t>Nids de poules                                                      </a:t>
            </a:r>
            <a:r>
              <a:rPr lang="fr-FR" sz="2000" dirty="0" smtClean="0">
                <a:solidFill>
                  <a:srgbClr val="FF0000"/>
                </a:solidFill>
                <a:latin typeface="Calibri" pitchFamily="34" charset="0"/>
                <a:ea typeface="Geneva" pitchFamily="64" charset="-128"/>
              </a:rPr>
              <a:t>1x/2 ans SPW</a:t>
            </a:r>
          </a:p>
          <a:p>
            <a:pPr eaLnBrk="1" hangingPunct="1">
              <a:buFontTx/>
              <a:buChar char="-"/>
            </a:pPr>
            <a:endParaRPr lang="fr-FR" sz="200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>
              <a:buFontTx/>
              <a:buChar char="-"/>
            </a:pPr>
            <a:endParaRPr lang="fr-FR" sz="200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>
              <a:buFontTx/>
              <a:buChar char="-"/>
            </a:pPr>
            <a:endParaRPr lang="fr-FR" sz="2000" b="0" dirty="0" smtClean="0">
              <a:latin typeface="Calibri" pitchFamily="34" charset="0"/>
              <a:ea typeface="Geneva" pitchFamily="64" charset="-128"/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0" y="1196752"/>
            <a:ext cx="8785225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fr-BE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83" name="Group 7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0" name="Group 14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96" name="Rectangle 20"/>
          <p:cNvSpPr>
            <a:spLocks noChangeArrowheads="1"/>
          </p:cNvSpPr>
          <p:nvPr/>
        </p:nvSpPr>
        <p:spPr bwMode="auto">
          <a:xfrm>
            <a:off x="-796925" y="-29352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7" name="Group 21"/>
          <p:cNvGraphicFramePr>
            <a:graphicFrameLocks noGrp="1"/>
          </p:cNvGraphicFramePr>
          <p:nvPr/>
        </p:nvGraphicFramePr>
        <p:xfrm>
          <a:off x="-787400" y="-29257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203" name="Text Box 27"/>
          <p:cNvSpPr txBox="1">
            <a:spLocks noChangeArrowheads="1"/>
          </p:cNvSpPr>
          <p:nvPr/>
        </p:nvSpPr>
        <p:spPr bwMode="auto">
          <a:xfrm>
            <a:off x="0" y="836712"/>
            <a:ext cx="88566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B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Les indicateurs de qualité routière, outils d’aide à la décision</a:t>
            </a:r>
            <a:endParaRPr lang="fr-BE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3" name="Picture 5" descr="C:\Users\3137\Pictures\route 66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4048" y="2204864"/>
            <a:ext cx="3160419" cy="21031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e la date 3"/>
          <p:cNvSpPr txBox="1">
            <a:spLocks noGrp="1"/>
          </p:cNvSpPr>
          <p:nvPr/>
        </p:nvSpPr>
        <p:spPr bwMode="auto">
          <a:xfrm>
            <a:off x="1403350" y="6477000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798199DB-0D8C-4547-8D35-ACF38281682E}" type="slidenum">
              <a:rPr lang="fr-FR" sz="1100">
                <a:solidFill>
                  <a:srgbClr val="595959"/>
                </a:solidFill>
                <a:latin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10</a:t>
            </a:fld>
            <a:r>
              <a:rPr lang="fr-FR" sz="1100">
                <a:solidFill>
                  <a:srgbClr val="595959"/>
                </a:solidFill>
                <a:latin typeface="Arial" charset="0"/>
              </a:rPr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 </a:t>
            </a:r>
            <a:endParaRPr lang="fr-FR" sz="2000" cap="none" dirty="0" smtClean="0">
              <a:ea typeface="Geneva" pitchFamily="64" charset="-128"/>
              <a:cs typeface="Arial" pitchFamily="34" charset="0"/>
            </a:endParaRP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1772816"/>
            <a:ext cx="7920037" cy="4140200"/>
          </a:xfrm>
        </p:spPr>
        <p:txBody>
          <a:bodyPr/>
          <a:lstStyle/>
          <a:p>
            <a:pPr eaLnBrk="1" hangingPunct="1">
              <a:buNone/>
            </a:pPr>
            <a:r>
              <a:rPr lang="fr-FR" sz="2000" dirty="0" smtClean="0">
                <a:latin typeface="Calibri" pitchFamily="34" charset="0"/>
                <a:ea typeface="Geneva" pitchFamily="64" charset="-128"/>
              </a:rPr>
              <a:t>Portance</a:t>
            </a:r>
          </a:p>
          <a:p>
            <a:pPr eaLnBrk="1" hangingPunct="1">
              <a:buFontTx/>
              <a:buChar char="-"/>
            </a:pPr>
            <a:endParaRPr lang="fr-FR" sz="200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>
              <a:buFontTx/>
              <a:buChar char="-"/>
            </a:pPr>
            <a:endParaRPr lang="fr-FR" sz="2000" b="0" dirty="0" smtClean="0">
              <a:latin typeface="Calibri" pitchFamily="34" charset="0"/>
              <a:ea typeface="Geneva" pitchFamily="64" charset="-128"/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0" y="1124744"/>
            <a:ext cx="8785225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fr-BE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83" name="Group 7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0" name="Group 14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96" name="Rectangle 20"/>
          <p:cNvSpPr>
            <a:spLocks noChangeArrowheads="1"/>
          </p:cNvSpPr>
          <p:nvPr/>
        </p:nvSpPr>
        <p:spPr bwMode="auto">
          <a:xfrm>
            <a:off x="-796925" y="-29352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7" name="Group 21"/>
          <p:cNvGraphicFramePr>
            <a:graphicFrameLocks noGrp="1"/>
          </p:cNvGraphicFramePr>
          <p:nvPr/>
        </p:nvGraphicFramePr>
        <p:xfrm>
          <a:off x="-787400" y="-29257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203" name="Text Box 27"/>
          <p:cNvSpPr txBox="1">
            <a:spLocks noChangeArrowheads="1"/>
          </p:cNvSpPr>
          <p:nvPr/>
        </p:nvSpPr>
        <p:spPr bwMode="auto">
          <a:xfrm>
            <a:off x="0" y="836712"/>
            <a:ext cx="88566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B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Les indicateurs de qualité routière, outils d’aide à la décision</a:t>
            </a:r>
            <a:endParaRPr lang="fr-BE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3" descr="Curvi 02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284663" y="1341438"/>
            <a:ext cx="4038600" cy="3028950"/>
          </a:xfrm>
          <a:noFill/>
        </p:spPr>
      </p:pic>
      <p:pic>
        <p:nvPicPr>
          <p:cNvPr id="16" name="Picture 5" descr="Curvi 0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47864" y="3995737"/>
            <a:ext cx="3816350" cy="2862263"/>
          </a:xfrm>
          <a:prstGeom prst="rect">
            <a:avLst/>
          </a:prstGeom>
          <a:noFill/>
        </p:spPr>
      </p:pic>
      <p:pic>
        <p:nvPicPr>
          <p:cNvPr id="18" name="Picture 4" descr="FWD 00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520" y="1556792"/>
            <a:ext cx="4381500" cy="298608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e la date 3"/>
          <p:cNvSpPr txBox="1">
            <a:spLocks noGrp="1"/>
          </p:cNvSpPr>
          <p:nvPr/>
        </p:nvSpPr>
        <p:spPr bwMode="auto">
          <a:xfrm>
            <a:off x="1403350" y="6477000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798199DB-0D8C-4547-8D35-ACF38281682E}" type="slidenum">
              <a:rPr lang="fr-FR" sz="1100">
                <a:solidFill>
                  <a:srgbClr val="595959"/>
                </a:solidFill>
                <a:latin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11</a:t>
            </a:fld>
            <a:r>
              <a:rPr lang="fr-FR" sz="1100">
                <a:solidFill>
                  <a:srgbClr val="595959"/>
                </a:solidFill>
                <a:latin typeface="Arial" charset="0"/>
              </a:rPr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 </a:t>
            </a:r>
            <a:endParaRPr lang="fr-FR" sz="2000" cap="none" dirty="0" smtClean="0">
              <a:ea typeface="Geneva" pitchFamily="64" charset="-128"/>
              <a:cs typeface="Arial" pitchFamily="34" charset="0"/>
            </a:endParaRP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1772816"/>
            <a:ext cx="7920037" cy="4140200"/>
          </a:xfrm>
        </p:spPr>
        <p:txBody>
          <a:bodyPr/>
          <a:lstStyle/>
          <a:p>
            <a:pPr eaLnBrk="1" hangingPunct="1">
              <a:buNone/>
            </a:pPr>
            <a:r>
              <a:rPr lang="fr-FR" sz="2000" dirty="0" smtClean="0">
                <a:latin typeface="Calibri" pitchFamily="34" charset="0"/>
                <a:ea typeface="Geneva" pitchFamily="64" charset="-128"/>
              </a:rPr>
              <a:t>Fissuration </a:t>
            </a:r>
          </a:p>
          <a:p>
            <a:pPr eaLnBrk="1" hangingPunct="1">
              <a:buFontTx/>
              <a:buChar char="-"/>
            </a:pPr>
            <a:endParaRPr lang="fr-FR" sz="200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>
              <a:buFontTx/>
              <a:buChar char="-"/>
            </a:pPr>
            <a:endParaRPr lang="fr-FR" sz="2000" b="0" dirty="0" smtClean="0">
              <a:latin typeface="Calibri" pitchFamily="34" charset="0"/>
              <a:ea typeface="Geneva" pitchFamily="64" charset="-128"/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0" y="1124744"/>
            <a:ext cx="8785225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fr-BE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83" name="Group 7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0" name="Group 14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96" name="Rectangle 20"/>
          <p:cNvSpPr>
            <a:spLocks noChangeArrowheads="1"/>
          </p:cNvSpPr>
          <p:nvPr/>
        </p:nvSpPr>
        <p:spPr bwMode="auto">
          <a:xfrm>
            <a:off x="-796925" y="-29352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7" name="Group 21"/>
          <p:cNvGraphicFramePr>
            <a:graphicFrameLocks noGrp="1"/>
          </p:cNvGraphicFramePr>
          <p:nvPr/>
        </p:nvGraphicFramePr>
        <p:xfrm>
          <a:off x="-787400" y="-29257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203" name="Text Box 27"/>
          <p:cNvSpPr txBox="1">
            <a:spLocks noChangeArrowheads="1"/>
          </p:cNvSpPr>
          <p:nvPr/>
        </p:nvSpPr>
        <p:spPr bwMode="auto">
          <a:xfrm>
            <a:off x="0" y="836712"/>
            <a:ext cx="88566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B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Les indicateurs de qualité routière, outils d’aide à la décision</a:t>
            </a:r>
            <a:endParaRPr lang="fr-BE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Image 13" descr="detection fissura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2564904"/>
            <a:ext cx="5400600" cy="3190418"/>
          </a:xfrm>
          <a:prstGeom prst="rect">
            <a:avLst/>
          </a:prstGeom>
        </p:spPr>
      </p:pic>
      <p:pic>
        <p:nvPicPr>
          <p:cNvPr id="15" name="Picture 2" descr="C:\Users\3137\Pictures\route fissuré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0112" y="1412776"/>
            <a:ext cx="2847975" cy="1600200"/>
          </a:xfrm>
          <a:prstGeom prst="rect">
            <a:avLst/>
          </a:prstGeom>
          <a:noFill/>
        </p:spPr>
      </p:pic>
      <p:pic>
        <p:nvPicPr>
          <p:cNvPr id="16" name="Espace réservé du contenu 5" descr="HPIM2773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683568" y="3068960"/>
            <a:ext cx="2952328" cy="220513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e la date 3"/>
          <p:cNvSpPr txBox="1">
            <a:spLocks noGrp="1"/>
          </p:cNvSpPr>
          <p:nvPr/>
        </p:nvSpPr>
        <p:spPr bwMode="auto">
          <a:xfrm>
            <a:off x="1403350" y="6477000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798199DB-0D8C-4547-8D35-ACF38281682E}" type="slidenum">
              <a:rPr lang="fr-FR" sz="1100">
                <a:solidFill>
                  <a:srgbClr val="595959"/>
                </a:solidFill>
                <a:latin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12</a:t>
            </a:fld>
            <a:r>
              <a:rPr lang="fr-FR" sz="1100">
                <a:solidFill>
                  <a:srgbClr val="595959"/>
                </a:solidFill>
                <a:latin typeface="Arial" charset="0"/>
              </a:rPr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 </a:t>
            </a:r>
            <a:endParaRPr lang="fr-FR" sz="2000" cap="none" dirty="0" smtClean="0">
              <a:ea typeface="Geneva" pitchFamily="64" charset="-128"/>
              <a:cs typeface="Arial" pitchFamily="34" charset="0"/>
            </a:endParaRP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1772816"/>
            <a:ext cx="7920037" cy="4140200"/>
          </a:xfrm>
        </p:spPr>
        <p:txBody>
          <a:bodyPr/>
          <a:lstStyle/>
          <a:p>
            <a:pPr eaLnBrk="1" hangingPunct="1">
              <a:buNone/>
            </a:pPr>
            <a:r>
              <a:rPr lang="fr-FR" sz="2000" dirty="0" smtClean="0">
                <a:latin typeface="Calibri" pitchFamily="34" charset="0"/>
                <a:ea typeface="Geneva" pitchFamily="64" charset="-128"/>
              </a:rPr>
              <a:t> Joints pontés</a:t>
            </a:r>
          </a:p>
          <a:p>
            <a:pPr eaLnBrk="1" hangingPunct="1">
              <a:buNone/>
            </a:pPr>
            <a:r>
              <a:rPr lang="fr-FR" sz="2000" dirty="0" smtClean="0">
                <a:latin typeface="Calibri" pitchFamily="34" charset="0"/>
                <a:ea typeface="Geneva" pitchFamily="64" charset="-128"/>
              </a:rPr>
              <a:t>Fissures réparées</a:t>
            </a:r>
          </a:p>
          <a:p>
            <a:pPr eaLnBrk="1" hangingPunct="1">
              <a:buFontTx/>
              <a:buChar char="-"/>
            </a:pPr>
            <a:endParaRPr lang="fr-FR" sz="2000" b="0" dirty="0" smtClean="0">
              <a:latin typeface="Calibri" pitchFamily="34" charset="0"/>
              <a:ea typeface="Geneva" pitchFamily="64" charset="-128"/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0" y="1124744"/>
            <a:ext cx="8785225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fr-BE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83" name="Group 7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0" name="Group 14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96" name="Rectangle 20"/>
          <p:cNvSpPr>
            <a:spLocks noChangeArrowheads="1"/>
          </p:cNvSpPr>
          <p:nvPr/>
        </p:nvSpPr>
        <p:spPr bwMode="auto">
          <a:xfrm>
            <a:off x="-796925" y="-29352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7" name="Group 21"/>
          <p:cNvGraphicFramePr>
            <a:graphicFrameLocks noGrp="1"/>
          </p:cNvGraphicFramePr>
          <p:nvPr/>
        </p:nvGraphicFramePr>
        <p:xfrm>
          <a:off x="-787400" y="-29257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203" name="Text Box 27"/>
          <p:cNvSpPr txBox="1">
            <a:spLocks noChangeArrowheads="1"/>
          </p:cNvSpPr>
          <p:nvPr/>
        </p:nvSpPr>
        <p:spPr bwMode="auto">
          <a:xfrm>
            <a:off x="0" y="836712"/>
            <a:ext cx="88566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B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Les indicateurs de qualité routière, outils d’aide à la décision</a:t>
            </a:r>
            <a:endParaRPr lang="fr-BE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Image 13" descr="detection fissure ponté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2132856"/>
            <a:ext cx="5328592" cy="3125848"/>
          </a:xfrm>
          <a:prstGeom prst="rect">
            <a:avLst/>
          </a:prstGeom>
        </p:spPr>
      </p:pic>
      <p:pic>
        <p:nvPicPr>
          <p:cNvPr id="16" name="Espace réservé du contenu 5" descr="HPIM2773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683568" y="3068960"/>
            <a:ext cx="2952328" cy="220513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e la date 3"/>
          <p:cNvSpPr txBox="1">
            <a:spLocks noGrp="1"/>
          </p:cNvSpPr>
          <p:nvPr/>
        </p:nvSpPr>
        <p:spPr bwMode="auto">
          <a:xfrm>
            <a:off x="1403350" y="6477000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798199DB-0D8C-4547-8D35-ACF38281682E}" type="slidenum">
              <a:rPr lang="fr-FR" sz="1100">
                <a:solidFill>
                  <a:srgbClr val="595959"/>
                </a:solidFill>
                <a:latin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13</a:t>
            </a:fld>
            <a:r>
              <a:rPr lang="fr-FR" sz="1100">
                <a:solidFill>
                  <a:srgbClr val="595959"/>
                </a:solidFill>
                <a:latin typeface="Arial" charset="0"/>
              </a:rPr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 </a:t>
            </a:r>
            <a:endParaRPr lang="fr-FR" sz="2000" cap="none" dirty="0" smtClean="0">
              <a:ea typeface="Geneva" pitchFamily="64" charset="-128"/>
              <a:cs typeface="Arial" pitchFamily="34" charset="0"/>
            </a:endParaRP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1772816"/>
            <a:ext cx="7920037" cy="4140200"/>
          </a:xfrm>
        </p:spPr>
        <p:txBody>
          <a:bodyPr/>
          <a:lstStyle/>
          <a:p>
            <a:pPr eaLnBrk="1" hangingPunct="1">
              <a:buNone/>
            </a:pPr>
            <a:r>
              <a:rPr lang="fr-FR" sz="2000" dirty="0" smtClean="0">
                <a:latin typeface="Calibri" pitchFamily="34" charset="0"/>
                <a:ea typeface="Geneva" pitchFamily="64" charset="-128"/>
              </a:rPr>
              <a:t>Nids de poules</a:t>
            </a:r>
          </a:p>
          <a:p>
            <a:pPr eaLnBrk="1" hangingPunct="1">
              <a:buFontTx/>
              <a:buChar char="-"/>
            </a:pPr>
            <a:endParaRPr lang="fr-FR" sz="200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>
              <a:buFontTx/>
              <a:buChar char="-"/>
            </a:pPr>
            <a:endParaRPr lang="fr-FR" sz="2000" b="0" dirty="0" smtClean="0">
              <a:latin typeface="Calibri" pitchFamily="34" charset="0"/>
              <a:ea typeface="Geneva" pitchFamily="64" charset="-128"/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0" y="1124744"/>
            <a:ext cx="8785225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fr-BE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83" name="Group 7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0" name="Group 14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96" name="Rectangle 20"/>
          <p:cNvSpPr>
            <a:spLocks noChangeArrowheads="1"/>
          </p:cNvSpPr>
          <p:nvPr/>
        </p:nvSpPr>
        <p:spPr bwMode="auto">
          <a:xfrm>
            <a:off x="-796925" y="-29352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7" name="Group 21"/>
          <p:cNvGraphicFramePr>
            <a:graphicFrameLocks noGrp="1"/>
          </p:cNvGraphicFramePr>
          <p:nvPr/>
        </p:nvGraphicFramePr>
        <p:xfrm>
          <a:off x="-787400" y="-29257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203" name="Text Box 27"/>
          <p:cNvSpPr txBox="1">
            <a:spLocks noChangeArrowheads="1"/>
          </p:cNvSpPr>
          <p:nvPr/>
        </p:nvSpPr>
        <p:spPr bwMode="auto">
          <a:xfrm>
            <a:off x="0" y="836712"/>
            <a:ext cx="88566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B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Les indicateurs de qualité routière, outils d’aide à la décision</a:t>
            </a:r>
            <a:endParaRPr lang="fr-BE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Image 13" descr="detection nid de pou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2636912"/>
            <a:ext cx="5256584" cy="3044020"/>
          </a:xfrm>
          <a:prstGeom prst="rect">
            <a:avLst/>
          </a:prstGeom>
        </p:spPr>
      </p:pic>
      <p:pic>
        <p:nvPicPr>
          <p:cNvPr id="45058" name="Picture 2" descr="C:\Users\3137\Pictures\nids de poul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4048" y="1556792"/>
            <a:ext cx="2619375" cy="1743075"/>
          </a:xfrm>
          <a:prstGeom prst="rect">
            <a:avLst/>
          </a:prstGeom>
          <a:noFill/>
        </p:spPr>
      </p:pic>
      <p:pic>
        <p:nvPicPr>
          <p:cNvPr id="16" name="Espace réservé du contenu 5" descr="HPIM2773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683568" y="3068960"/>
            <a:ext cx="2952328" cy="220513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e la date 3"/>
          <p:cNvSpPr txBox="1">
            <a:spLocks noGrp="1"/>
          </p:cNvSpPr>
          <p:nvPr/>
        </p:nvSpPr>
        <p:spPr bwMode="auto">
          <a:xfrm>
            <a:off x="1403350" y="6477000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798199DB-0D8C-4547-8D35-ACF38281682E}" type="slidenum">
              <a:rPr lang="fr-FR" sz="1100">
                <a:solidFill>
                  <a:srgbClr val="595959"/>
                </a:solidFill>
                <a:latin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14</a:t>
            </a:fld>
            <a:r>
              <a:rPr lang="fr-FR" sz="1100">
                <a:solidFill>
                  <a:srgbClr val="595959"/>
                </a:solidFill>
                <a:latin typeface="Arial" charset="0"/>
              </a:rPr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 </a:t>
            </a:r>
            <a:endParaRPr lang="fr-FR" sz="2000" cap="none" dirty="0" smtClean="0">
              <a:ea typeface="Geneva" pitchFamily="64" charset="-128"/>
              <a:cs typeface="Arial" pitchFamily="34" charset="0"/>
            </a:endParaRP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1772816"/>
            <a:ext cx="7920037" cy="4140200"/>
          </a:xfrm>
        </p:spPr>
        <p:txBody>
          <a:bodyPr/>
          <a:lstStyle/>
          <a:p>
            <a:pPr algn="ctr" eaLnBrk="1" hangingPunct="1">
              <a:buNone/>
            </a:pPr>
            <a:r>
              <a:rPr lang="fr-FR" sz="2000" dirty="0" smtClean="0">
                <a:latin typeface="Calibri" pitchFamily="34" charset="0"/>
                <a:ea typeface="Geneva" pitchFamily="64" charset="-128"/>
              </a:rPr>
              <a:t>Classes de qualité</a:t>
            </a:r>
          </a:p>
          <a:p>
            <a:pPr eaLnBrk="1" hangingPunct="1">
              <a:buNone/>
            </a:pPr>
            <a:r>
              <a:rPr lang="fr-FR" sz="2000" dirty="0" smtClean="0">
                <a:latin typeface="Calibri" pitchFamily="34" charset="0"/>
                <a:ea typeface="Geneva" pitchFamily="64" charset="-128"/>
              </a:rPr>
              <a:t>A : Très bon</a:t>
            </a:r>
          </a:p>
          <a:p>
            <a:pPr eaLnBrk="1" hangingPunct="1">
              <a:buNone/>
            </a:pPr>
            <a:r>
              <a:rPr lang="fr-FR" sz="2000" dirty="0" smtClean="0">
                <a:latin typeface="Calibri" pitchFamily="34" charset="0"/>
                <a:ea typeface="Geneva" pitchFamily="64" charset="-128"/>
              </a:rPr>
              <a:t>B : Bon</a:t>
            </a:r>
          </a:p>
          <a:p>
            <a:pPr eaLnBrk="1" hangingPunct="1">
              <a:buNone/>
            </a:pPr>
            <a:r>
              <a:rPr lang="fr-FR" sz="2000" dirty="0" smtClean="0">
                <a:latin typeface="Calibri" pitchFamily="34" charset="0"/>
                <a:ea typeface="Geneva" pitchFamily="64" charset="-128"/>
              </a:rPr>
              <a:t>C : Moyen</a:t>
            </a:r>
          </a:p>
          <a:p>
            <a:pPr eaLnBrk="1" hangingPunct="1">
              <a:buNone/>
            </a:pPr>
            <a:r>
              <a:rPr lang="fr-FR" sz="2000" dirty="0" smtClean="0">
                <a:latin typeface="Calibri" pitchFamily="34" charset="0"/>
                <a:ea typeface="Geneva" pitchFamily="64" charset="-128"/>
              </a:rPr>
              <a:t>D : Mauvais</a:t>
            </a:r>
          </a:p>
          <a:p>
            <a:pPr eaLnBrk="1" hangingPunct="1">
              <a:buNone/>
            </a:pPr>
            <a:r>
              <a:rPr lang="fr-FR" sz="2000" dirty="0" smtClean="0">
                <a:latin typeface="Calibri" pitchFamily="34" charset="0"/>
                <a:ea typeface="Geneva" pitchFamily="64" charset="-128"/>
              </a:rPr>
              <a:t>E : Très mauvais  </a:t>
            </a: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0" y="1124744"/>
            <a:ext cx="8785225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fr-BE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83" name="Group 7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0" name="Group 14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96" name="Rectangle 20"/>
          <p:cNvSpPr>
            <a:spLocks noChangeArrowheads="1"/>
          </p:cNvSpPr>
          <p:nvPr/>
        </p:nvSpPr>
        <p:spPr bwMode="auto">
          <a:xfrm>
            <a:off x="-796925" y="-29352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7" name="Group 21"/>
          <p:cNvGraphicFramePr>
            <a:graphicFrameLocks noGrp="1"/>
          </p:cNvGraphicFramePr>
          <p:nvPr/>
        </p:nvGraphicFramePr>
        <p:xfrm>
          <a:off x="-787400" y="-29257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203" name="Text Box 27"/>
          <p:cNvSpPr txBox="1">
            <a:spLocks noChangeArrowheads="1"/>
          </p:cNvSpPr>
          <p:nvPr/>
        </p:nvSpPr>
        <p:spPr bwMode="auto">
          <a:xfrm>
            <a:off x="0" y="836712"/>
            <a:ext cx="88566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B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Les indicateurs de qualité routière, outils d’aide à la décision</a:t>
            </a:r>
            <a:endParaRPr lang="fr-BE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3" name="Picture 1" descr="C:\Users\3137\Pictures\Auscultation+à+grand+rendement+Classes+de+qualité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61" y="1223374"/>
            <a:ext cx="7848872" cy="58866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e la date 3"/>
          <p:cNvSpPr txBox="1">
            <a:spLocks noGrp="1"/>
          </p:cNvSpPr>
          <p:nvPr/>
        </p:nvSpPr>
        <p:spPr bwMode="auto">
          <a:xfrm>
            <a:off x="1403350" y="6477000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798199DB-0D8C-4547-8D35-ACF38281682E}" type="slidenum">
              <a:rPr lang="fr-FR" sz="1100">
                <a:solidFill>
                  <a:srgbClr val="595959"/>
                </a:solidFill>
                <a:latin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15</a:t>
            </a:fld>
            <a:r>
              <a:rPr lang="fr-FR" sz="1100">
                <a:solidFill>
                  <a:srgbClr val="595959"/>
                </a:solidFill>
                <a:latin typeface="Arial" charset="0"/>
              </a:rPr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 </a:t>
            </a:r>
            <a:endParaRPr lang="fr-FR" sz="2000" cap="none" dirty="0" smtClean="0">
              <a:ea typeface="Geneva" pitchFamily="64" charset="-128"/>
              <a:cs typeface="Arial" pitchFamily="34" charset="0"/>
            </a:endParaRP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1772816"/>
            <a:ext cx="7920037" cy="4140200"/>
          </a:xfrm>
        </p:spPr>
        <p:txBody>
          <a:bodyPr/>
          <a:lstStyle/>
          <a:p>
            <a:pPr eaLnBrk="1" hangingPunct="1">
              <a:buNone/>
            </a:pPr>
            <a:endParaRPr lang="fr-FR" sz="2000" b="0" dirty="0" smtClean="0">
              <a:latin typeface="Calibri" pitchFamily="34" charset="0"/>
              <a:ea typeface="Geneva" pitchFamily="64" charset="-128"/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0" y="1124744"/>
            <a:ext cx="8785225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fr-BE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83" name="Group 7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0" name="Group 14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96" name="Rectangle 20"/>
          <p:cNvSpPr>
            <a:spLocks noChangeArrowheads="1"/>
          </p:cNvSpPr>
          <p:nvPr/>
        </p:nvSpPr>
        <p:spPr bwMode="auto">
          <a:xfrm>
            <a:off x="-796925" y="-29352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7" name="Group 21"/>
          <p:cNvGraphicFramePr>
            <a:graphicFrameLocks noGrp="1"/>
          </p:cNvGraphicFramePr>
          <p:nvPr/>
        </p:nvGraphicFramePr>
        <p:xfrm>
          <a:off x="-787400" y="-29257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203" name="Text Box 27"/>
          <p:cNvSpPr txBox="1">
            <a:spLocks noChangeArrowheads="1"/>
          </p:cNvSpPr>
          <p:nvPr/>
        </p:nvSpPr>
        <p:spPr bwMode="auto">
          <a:xfrm>
            <a:off x="0" y="836712"/>
            <a:ext cx="88566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B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Les indicateurs de qualité routière, outils d’aide à la décision</a:t>
            </a:r>
            <a:endParaRPr lang="fr-BE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Tableau 12"/>
          <p:cNvGraphicFramePr>
            <a:graphicFrameLocks noGrp="1"/>
          </p:cNvGraphicFramePr>
          <p:nvPr/>
        </p:nvGraphicFramePr>
        <p:xfrm>
          <a:off x="683568" y="2780928"/>
          <a:ext cx="8064896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/>
                <a:gridCol w="864096"/>
                <a:gridCol w="2592288"/>
                <a:gridCol w="302433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sz="1400" dirty="0" smtClean="0"/>
                        <a:t>Appréciation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dirty="0" smtClean="0"/>
                        <a:t>Indice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dirty="0" smtClean="0"/>
                        <a:t>Entretien/réhabilitation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dirty="0" smtClean="0"/>
                        <a:t>Intervention préventive</a:t>
                      </a:r>
                      <a:endParaRPr lang="de-DE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sz="1400" dirty="0" smtClean="0"/>
                        <a:t>Très bon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dirty="0" smtClean="0"/>
                        <a:t>A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dirty="0" smtClean="0"/>
                        <a:t>Non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dirty="0" smtClean="0"/>
                        <a:t>Oui</a:t>
                      </a:r>
                      <a:endParaRPr lang="de-DE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sz="1400" dirty="0" smtClean="0"/>
                        <a:t>Bon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dirty="0" smtClean="0"/>
                        <a:t>B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dirty="0" smtClean="0"/>
                        <a:t>Non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dirty="0" smtClean="0"/>
                        <a:t>Oui</a:t>
                      </a:r>
                      <a:endParaRPr lang="de-DE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sz="1400" dirty="0" smtClean="0"/>
                        <a:t>Moyen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dirty="0" smtClean="0"/>
                        <a:t>C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dirty="0" smtClean="0"/>
                        <a:t>À programmer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dirty="0" smtClean="0"/>
                        <a:t>Non</a:t>
                      </a:r>
                      <a:endParaRPr lang="de-DE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sz="1400" dirty="0" smtClean="0"/>
                        <a:t>Mauvais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dirty="0" smtClean="0"/>
                        <a:t>D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dirty="0" smtClean="0"/>
                        <a:t>Oui (urgent)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dirty="0" smtClean="0"/>
                        <a:t>Non</a:t>
                      </a:r>
                      <a:endParaRPr lang="de-DE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sz="1400" dirty="0" smtClean="0"/>
                        <a:t>Très mauvais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dirty="0" smtClean="0"/>
                        <a:t>E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dirty="0" smtClean="0"/>
                        <a:t>Oui (très urgent)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dirty="0" smtClean="0"/>
                        <a:t>Non</a:t>
                      </a:r>
                      <a:endParaRPr lang="de-DE" sz="1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e la date 3"/>
          <p:cNvSpPr txBox="1">
            <a:spLocks noGrp="1"/>
          </p:cNvSpPr>
          <p:nvPr/>
        </p:nvSpPr>
        <p:spPr bwMode="auto">
          <a:xfrm>
            <a:off x="1403350" y="6477000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798199DB-0D8C-4547-8D35-ACF38281682E}" type="slidenum">
              <a:rPr lang="fr-FR" sz="1100">
                <a:solidFill>
                  <a:srgbClr val="595959"/>
                </a:solidFill>
                <a:latin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16</a:t>
            </a:fld>
            <a:r>
              <a:rPr lang="fr-FR" sz="1100">
                <a:solidFill>
                  <a:srgbClr val="595959"/>
                </a:solidFill>
                <a:latin typeface="Arial" charset="0"/>
              </a:rPr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 </a:t>
            </a:r>
            <a:endParaRPr lang="fr-FR" sz="2000" cap="none" dirty="0" smtClean="0">
              <a:ea typeface="Geneva" pitchFamily="64" charset="-128"/>
              <a:cs typeface="Arial" pitchFamily="34" charset="0"/>
            </a:endParaRP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1772816"/>
            <a:ext cx="7920037" cy="4140200"/>
          </a:xfrm>
        </p:spPr>
        <p:txBody>
          <a:bodyPr/>
          <a:lstStyle/>
          <a:p>
            <a:pPr eaLnBrk="1" hangingPunct="1">
              <a:buNone/>
            </a:pPr>
            <a:endParaRPr lang="fr-FR" sz="2000" b="0" dirty="0" smtClean="0">
              <a:latin typeface="Calibri" pitchFamily="34" charset="0"/>
              <a:ea typeface="Geneva" pitchFamily="64" charset="-128"/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0" y="1124744"/>
            <a:ext cx="8785225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fr-BE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83" name="Group 7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0" name="Group 14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96" name="Rectangle 20"/>
          <p:cNvSpPr>
            <a:spLocks noChangeArrowheads="1"/>
          </p:cNvSpPr>
          <p:nvPr/>
        </p:nvSpPr>
        <p:spPr bwMode="auto">
          <a:xfrm>
            <a:off x="-796925" y="-29352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7" name="Group 21"/>
          <p:cNvGraphicFramePr>
            <a:graphicFrameLocks noGrp="1"/>
          </p:cNvGraphicFramePr>
          <p:nvPr/>
        </p:nvGraphicFramePr>
        <p:xfrm>
          <a:off x="-787400" y="-29257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203" name="Text Box 27"/>
          <p:cNvSpPr txBox="1">
            <a:spLocks noChangeArrowheads="1"/>
          </p:cNvSpPr>
          <p:nvPr/>
        </p:nvSpPr>
        <p:spPr bwMode="auto">
          <a:xfrm>
            <a:off x="0" y="836712"/>
            <a:ext cx="88566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B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Les indicateurs de qualité routière, outils d’aide à la décision</a:t>
            </a:r>
            <a:endParaRPr lang="fr-BE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graphicFrame>
        <p:nvGraphicFramePr>
          <p:cNvPr id="49155" name="Object 3"/>
          <p:cNvGraphicFramePr>
            <a:graphicFrameLocks noChangeAspect="1"/>
          </p:cNvGraphicFramePr>
          <p:nvPr/>
        </p:nvGraphicFramePr>
        <p:xfrm>
          <a:off x="1619672" y="1484784"/>
          <a:ext cx="5746750" cy="4064000"/>
        </p:xfrm>
        <a:graphic>
          <a:graphicData uri="http://schemas.openxmlformats.org/presentationml/2006/ole">
            <p:oleObj spid="_x0000_s49155" name="Acrobat Document" r:id="rId4" imgW="42820920" imgH="30283920" progId="AcroExch.Document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e la date 3"/>
          <p:cNvSpPr txBox="1">
            <a:spLocks noGrp="1"/>
          </p:cNvSpPr>
          <p:nvPr/>
        </p:nvSpPr>
        <p:spPr bwMode="auto">
          <a:xfrm>
            <a:off x="1403350" y="6477000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798199DB-0D8C-4547-8D35-ACF38281682E}" type="slidenum">
              <a:rPr lang="fr-FR" sz="1100">
                <a:solidFill>
                  <a:srgbClr val="595959"/>
                </a:solidFill>
                <a:latin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17</a:t>
            </a:fld>
            <a:r>
              <a:rPr lang="fr-FR" sz="1100">
                <a:solidFill>
                  <a:srgbClr val="595959"/>
                </a:solidFill>
                <a:latin typeface="Arial" charset="0"/>
              </a:rPr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 </a:t>
            </a:r>
            <a:endParaRPr lang="fr-FR" sz="2000" cap="none" dirty="0" smtClean="0">
              <a:ea typeface="Geneva" pitchFamily="64" charset="-128"/>
              <a:cs typeface="Arial" pitchFamily="34" charset="0"/>
            </a:endParaRP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1484784"/>
            <a:ext cx="7920037" cy="4140200"/>
          </a:xfrm>
        </p:spPr>
        <p:txBody>
          <a:bodyPr/>
          <a:lstStyle/>
          <a:p>
            <a:pPr algn="ctr" eaLnBrk="1" hangingPunct="1">
              <a:buNone/>
            </a:pPr>
            <a:r>
              <a:rPr lang="fr-FR" sz="2000" dirty="0" smtClean="0">
                <a:latin typeface="Calibri" pitchFamily="34" charset="0"/>
                <a:ea typeface="Geneva" pitchFamily="64" charset="-128"/>
              </a:rPr>
              <a:t>Indicateur combiné de portance (GI)</a:t>
            </a:r>
          </a:p>
          <a:p>
            <a:pPr eaLnBrk="1" hangingPunct="1">
              <a:buNone/>
            </a:pPr>
            <a:r>
              <a:rPr lang="fr-FR" sz="2000" b="0" dirty="0" smtClean="0">
                <a:latin typeface="Calibri" pitchFamily="34" charset="0"/>
                <a:ea typeface="Geneva" pitchFamily="64" charset="-128"/>
              </a:rPr>
              <a:t> </a:t>
            </a:r>
            <a:r>
              <a:rPr lang="fr-FR" dirty="0" smtClean="0">
                <a:latin typeface="Calibri" pitchFamily="34" charset="0"/>
                <a:ea typeface="Geneva" pitchFamily="64" charset="-128"/>
              </a:rPr>
              <a:t>5 indicateurs </a:t>
            </a:r>
            <a:r>
              <a:rPr lang="fr-FR" b="0" dirty="0" smtClean="0">
                <a:latin typeface="Calibri" pitchFamily="34" charset="0"/>
                <a:ea typeface="Geneva" pitchFamily="64" charset="-128"/>
              </a:rPr>
              <a:t>:</a:t>
            </a:r>
          </a:p>
          <a:p>
            <a:pPr eaLnBrk="1" hangingPunct="1"/>
            <a:r>
              <a:rPr lang="fr-FR" sz="1600" b="0" dirty="0" smtClean="0">
                <a:latin typeface="Calibri" pitchFamily="34" charset="0"/>
                <a:ea typeface="Geneva" pitchFamily="64" charset="-128"/>
              </a:rPr>
              <a:t>Indicateur structurel, basé sur la déflexion caractéristique</a:t>
            </a:r>
          </a:p>
          <a:p>
            <a:pPr eaLnBrk="1" hangingPunct="1"/>
            <a:r>
              <a:rPr lang="fr-FR" sz="1600" b="0" dirty="0" smtClean="0">
                <a:latin typeface="Calibri" pitchFamily="34" charset="0"/>
                <a:ea typeface="Geneva" pitchFamily="64" charset="-128"/>
              </a:rPr>
              <a:t>Indicateur d’adhérence entre les couches</a:t>
            </a:r>
          </a:p>
          <a:p>
            <a:pPr eaLnBrk="1" hangingPunct="1"/>
            <a:r>
              <a:rPr lang="fr-FR" sz="1600" b="0" dirty="0" smtClean="0">
                <a:latin typeface="Calibri" pitchFamily="34" charset="0"/>
                <a:ea typeface="Geneva" pitchFamily="64" charset="-128"/>
              </a:rPr>
              <a:t>Indicateur de dissipation d’énergie</a:t>
            </a:r>
          </a:p>
          <a:p>
            <a:pPr eaLnBrk="1" hangingPunct="1"/>
            <a:r>
              <a:rPr lang="fr-FR" sz="1600" b="0" dirty="0" smtClean="0">
                <a:latin typeface="Calibri" pitchFamily="34" charset="0"/>
                <a:ea typeface="Geneva" pitchFamily="64" charset="-128"/>
              </a:rPr>
              <a:t>Indicateur de trafic</a:t>
            </a:r>
          </a:p>
          <a:p>
            <a:pPr eaLnBrk="1" hangingPunct="1"/>
            <a:r>
              <a:rPr lang="fr-FR" sz="1600" b="0" dirty="0" smtClean="0">
                <a:latin typeface="Calibri" pitchFamily="34" charset="0"/>
                <a:ea typeface="Geneva" pitchFamily="64" charset="-128"/>
              </a:rPr>
              <a:t>Indicateur d’agressivité du trafic</a:t>
            </a:r>
          </a:p>
          <a:p>
            <a:pPr eaLnBrk="1" hangingPunct="1"/>
            <a:endParaRPr lang="fr-FR" sz="1600" b="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>
              <a:buNone/>
            </a:pPr>
            <a:r>
              <a:rPr lang="fr-FR" dirty="0" smtClean="0">
                <a:latin typeface="Calibri" pitchFamily="34" charset="0"/>
                <a:ea typeface="Geneva" pitchFamily="64" charset="-128"/>
              </a:rPr>
              <a:t>Indicateur combiné = durée de vie résiduelle de la chaussée </a:t>
            </a:r>
          </a:p>
          <a:p>
            <a:r>
              <a:rPr lang="fr-BE" sz="1400" b="0" i="1" dirty="0" smtClean="0">
                <a:latin typeface="Calibri" pitchFamily="34" charset="0"/>
              </a:rPr>
              <a:t>classe A : 40 ans &lt; DVRC</a:t>
            </a:r>
          </a:p>
          <a:p>
            <a:r>
              <a:rPr lang="fr-BE" sz="1400" b="0" i="1" dirty="0" smtClean="0">
                <a:latin typeface="Calibri" pitchFamily="34" charset="0"/>
              </a:rPr>
              <a:t>classe B : 20 ans &lt; DVRC &lt; 40 ans</a:t>
            </a:r>
          </a:p>
          <a:p>
            <a:r>
              <a:rPr lang="fr-BE" sz="1400" b="0" i="1" dirty="0" smtClean="0">
                <a:latin typeface="Calibri" pitchFamily="34" charset="0"/>
              </a:rPr>
              <a:t>classe C : 10 ans &lt; DVRC &lt; 20 ans </a:t>
            </a:r>
          </a:p>
          <a:p>
            <a:r>
              <a:rPr lang="fr-BE" sz="1400" b="0" i="1" dirty="0" smtClean="0">
                <a:latin typeface="Calibri" pitchFamily="34" charset="0"/>
              </a:rPr>
              <a:t>classe D : 5 ans &lt; DVRC &lt; 10 ans</a:t>
            </a:r>
          </a:p>
          <a:p>
            <a:r>
              <a:rPr lang="fr-BE" sz="1400" b="0" i="1" dirty="0" smtClean="0">
                <a:latin typeface="Calibri" pitchFamily="34" charset="0"/>
              </a:rPr>
              <a:t>classe E : DVRC &lt; 5 ans</a:t>
            </a:r>
          </a:p>
          <a:p>
            <a:endParaRPr lang="fr-FR" b="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>
              <a:buFontTx/>
              <a:buChar char="-"/>
            </a:pPr>
            <a:endParaRPr lang="fr-FR" b="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>
              <a:buFontTx/>
              <a:buChar char="-"/>
            </a:pPr>
            <a:endParaRPr lang="fr-FR" dirty="0" smtClean="0">
              <a:latin typeface="Calibri" pitchFamily="34" charset="0"/>
              <a:ea typeface="Geneva" pitchFamily="64" charset="-128"/>
            </a:endParaRPr>
          </a:p>
          <a:p>
            <a:pPr eaLnBrk="1" hangingPunct="1">
              <a:buFontTx/>
              <a:buChar char="-"/>
            </a:pPr>
            <a:endParaRPr lang="fr-FR" sz="200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>
              <a:buNone/>
            </a:pPr>
            <a:r>
              <a:rPr lang="fr-FR" sz="2400" dirty="0" smtClean="0">
                <a:latin typeface="Calibri" pitchFamily="34" charset="0"/>
                <a:ea typeface="Geneva" pitchFamily="64" charset="-128"/>
              </a:rPr>
              <a:t>  </a:t>
            </a:r>
            <a:endParaRPr lang="fr-FR" sz="200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>
              <a:buFontTx/>
              <a:buNone/>
            </a:pPr>
            <a:endParaRPr lang="fr-FR" sz="2000" i="1" dirty="0" smtClean="0">
              <a:latin typeface="Calibri" pitchFamily="34" charset="0"/>
              <a:ea typeface="Geneva"/>
              <a:cs typeface="Geneva"/>
            </a:endParaRPr>
          </a:p>
          <a:p>
            <a:pPr eaLnBrk="1" hangingPunct="1">
              <a:buFontTx/>
              <a:buNone/>
            </a:pPr>
            <a:r>
              <a:rPr lang="fr-FR" sz="2000" i="1" dirty="0" smtClean="0">
                <a:latin typeface="Calibri" pitchFamily="34" charset="0"/>
                <a:ea typeface="Geneva"/>
                <a:cs typeface="Geneva"/>
              </a:rPr>
              <a:t>                                                                                        </a:t>
            </a:r>
          </a:p>
          <a:p>
            <a:pPr eaLnBrk="1" hangingPunct="1">
              <a:buFontTx/>
              <a:buNone/>
            </a:pPr>
            <a:endParaRPr lang="fr-FR" sz="2000" i="1" dirty="0" smtClean="0">
              <a:latin typeface="Calibri" pitchFamily="34" charset="0"/>
              <a:ea typeface="Geneva"/>
              <a:cs typeface="Geneva"/>
            </a:endParaRPr>
          </a:p>
          <a:p>
            <a:pPr eaLnBrk="1" hangingPunct="1">
              <a:buFontTx/>
              <a:buChar char="-"/>
            </a:pPr>
            <a:endParaRPr lang="fr-FR" sz="2000" dirty="0" smtClean="0">
              <a:latin typeface="Calibri" pitchFamily="34" charset="0"/>
              <a:ea typeface="Geneva" pitchFamily="64" charset="-128"/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0" y="1124744"/>
            <a:ext cx="8785225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fr-BE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83" name="Group 7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0" name="Group 14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96" name="Rectangle 20"/>
          <p:cNvSpPr>
            <a:spLocks noChangeArrowheads="1"/>
          </p:cNvSpPr>
          <p:nvPr/>
        </p:nvSpPr>
        <p:spPr bwMode="auto">
          <a:xfrm>
            <a:off x="-796925" y="-29352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7" name="Group 21"/>
          <p:cNvGraphicFramePr>
            <a:graphicFrameLocks noGrp="1"/>
          </p:cNvGraphicFramePr>
          <p:nvPr/>
        </p:nvGraphicFramePr>
        <p:xfrm>
          <a:off x="-787400" y="-29257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203" name="Text Box 27"/>
          <p:cNvSpPr txBox="1">
            <a:spLocks noChangeArrowheads="1"/>
          </p:cNvSpPr>
          <p:nvPr/>
        </p:nvSpPr>
        <p:spPr bwMode="auto">
          <a:xfrm>
            <a:off x="0" y="836712"/>
            <a:ext cx="88566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B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Les indicateurs de qualité routière, outils d’aide à la décision</a:t>
            </a:r>
            <a:endParaRPr lang="fr-BE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e la date 3"/>
          <p:cNvSpPr txBox="1">
            <a:spLocks noGrp="1"/>
          </p:cNvSpPr>
          <p:nvPr/>
        </p:nvSpPr>
        <p:spPr bwMode="auto">
          <a:xfrm>
            <a:off x="1403350" y="6477000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798199DB-0D8C-4547-8D35-ACF38281682E}" type="slidenum">
              <a:rPr lang="fr-FR" sz="1100">
                <a:solidFill>
                  <a:srgbClr val="595959"/>
                </a:solidFill>
                <a:latin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18</a:t>
            </a:fld>
            <a:r>
              <a:rPr lang="fr-FR" sz="1100">
                <a:solidFill>
                  <a:srgbClr val="595959"/>
                </a:solidFill>
                <a:latin typeface="Arial" charset="0"/>
              </a:rPr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 </a:t>
            </a:r>
            <a:endParaRPr lang="fr-FR" sz="2000" cap="none" dirty="0" smtClean="0">
              <a:ea typeface="Geneva" pitchFamily="64" charset="-128"/>
              <a:cs typeface="Arial" pitchFamily="34" charset="0"/>
            </a:endParaRP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1772816"/>
            <a:ext cx="7920037" cy="2088232"/>
          </a:xfrm>
        </p:spPr>
        <p:txBody>
          <a:bodyPr/>
          <a:lstStyle/>
          <a:p>
            <a:pPr algn="ctr" eaLnBrk="1" hangingPunct="1">
              <a:buNone/>
            </a:pPr>
            <a:endParaRPr lang="fr-FR" sz="2000" dirty="0" smtClean="0">
              <a:latin typeface="Calibri" pitchFamily="34" charset="0"/>
              <a:ea typeface="Geneva" pitchFamily="64" charset="-128"/>
            </a:endParaRPr>
          </a:p>
          <a:p>
            <a:pPr algn="ctr" eaLnBrk="1" hangingPunct="1">
              <a:buNone/>
            </a:pPr>
            <a:endParaRPr lang="fr-FR" sz="2000" dirty="0" smtClean="0">
              <a:latin typeface="Calibri" pitchFamily="34" charset="0"/>
              <a:ea typeface="Geneva" pitchFamily="64" charset="-128"/>
            </a:endParaRPr>
          </a:p>
          <a:p>
            <a:pPr algn="ctr" eaLnBrk="1" hangingPunct="1">
              <a:buNone/>
            </a:pPr>
            <a:endParaRPr lang="fr-FR" sz="2000" dirty="0" smtClean="0">
              <a:latin typeface="Calibri" pitchFamily="34" charset="0"/>
              <a:ea typeface="Geneva" pitchFamily="64" charset="-128"/>
            </a:endParaRPr>
          </a:p>
          <a:p>
            <a:pPr algn="ctr" eaLnBrk="1" hangingPunct="1">
              <a:buNone/>
            </a:pPr>
            <a:endParaRPr lang="fr-FR" sz="2000" dirty="0" smtClean="0">
              <a:latin typeface="Calibri" pitchFamily="34" charset="0"/>
              <a:ea typeface="Geneva" pitchFamily="64" charset="-128"/>
            </a:endParaRPr>
          </a:p>
          <a:p>
            <a:pPr algn="ctr" eaLnBrk="1" hangingPunct="1">
              <a:buNone/>
            </a:pPr>
            <a:endParaRPr lang="fr-FR" sz="2000" dirty="0" smtClean="0">
              <a:latin typeface="Calibri" pitchFamily="34" charset="0"/>
              <a:ea typeface="Geneva" pitchFamily="64" charset="-128"/>
            </a:endParaRPr>
          </a:p>
          <a:p>
            <a:pPr algn="ctr" eaLnBrk="1" hangingPunct="1">
              <a:buNone/>
            </a:pPr>
            <a:endParaRPr lang="fr-FR" sz="2000" dirty="0" smtClean="0">
              <a:latin typeface="Calibri" pitchFamily="34" charset="0"/>
              <a:ea typeface="Geneva" pitchFamily="64" charset="-128"/>
            </a:endParaRPr>
          </a:p>
          <a:p>
            <a:pPr algn="ctr" eaLnBrk="1" hangingPunct="1">
              <a:buNone/>
            </a:pPr>
            <a:r>
              <a:rPr lang="fr-FR" sz="2000" dirty="0" smtClean="0">
                <a:latin typeface="Calibri" pitchFamily="34" charset="0"/>
                <a:ea typeface="Geneva" pitchFamily="64" charset="-128"/>
              </a:rPr>
              <a:t>Principe de calcul des indicateurs combinés GC et GS</a:t>
            </a:r>
          </a:p>
          <a:p>
            <a:pPr eaLnBrk="1" hangingPunct="1">
              <a:buNone/>
            </a:pPr>
            <a:endParaRPr lang="fr-FR" sz="200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>
              <a:buNone/>
            </a:pPr>
            <a:endParaRPr lang="fr-FR" sz="2400" i="1" dirty="0" smtClean="0">
              <a:latin typeface="Calibri" pitchFamily="34" charset="0"/>
              <a:ea typeface="Geneva"/>
              <a:cs typeface="Geneva"/>
            </a:endParaRPr>
          </a:p>
          <a:p>
            <a:pPr eaLnBrk="1" hangingPunct="1">
              <a:buFontTx/>
              <a:buNone/>
            </a:pPr>
            <a:r>
              <a:rPr lang="fr-FR" sz="2000" i="1" dirty="0" smtClean="0">
                <a:latin typeface="Calibri" pitchFamily="34" charset="0"/>
                <a:ea typeface="Geneva"/>
                <a:cs typeface="Geneva"/>
              </a:rPr>
              <a:t>                                                                                        </a:t>
            </a: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0" y="1124744"/>
            <a:ext cx="8785225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fr-BE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83" name="Group 7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0" name="Group 14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96" name="Rectangle 20"/>
          <p:cNvSpPr>
            <a:spLocks noChangeArrowheads="1"/>
          </p:cNvSpPr>
          <p:nvPr/>
        </p:nvSpPr>
        <p:spPr bwMode="auto">
          <a:xfrm>
            <a:off x="-796925" y="-29352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7" name="Group 21"/>
          <p:cNvGraphicFramePr>
            <a:graphicFrameLocks noGrp="1"/>
          </p:cNvGraphicFramePr>
          <p:nvPr/>
        </p:nvGraphicFramePr>
        <p:xfrm>
          <a:off x="-787400" y="-29257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203" name="Text Box 27"/>
          <p:cNvSpPr txBox="1">
            <a:spLocks noChangeArrowheads="1"/>
          </p:cNvSpPr>
          <p:nvPr/>
        </p:nvSpPr>
        <p:spPr bwMode="auto">
          <a:xfrm>
            <a:off x="0" y="836712"/>
            <a:ext cx="88566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B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Les indicateurs de qualité routière, outils d’aide à la décision</a:t>
            </a:r>
            <a:endParaRPr lang="fr-BE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Object 144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3888" y="4725144"/>
            <a:ext cx="1855787" cy="779462"/>
          </a:xfrm>
          <a:prstGeom prst="rect">
            <a:avLst/>
          </a:prstGeom>
          <a:noFill/>
          <a:effectLst/>
        </p:spPr>
      </p:pic>
      <p:sp>
        <p:nvSpPr>
          <p:cNvPr id="14" name="Rectangle 13"/>
          <p:cNvSpPr/>
          <p:nvPr/>
        </p:nvSpPr>
        <p:spPr>
          <a:xfrm>
            <a:off x="755576" y="1628800"/>
            <a:ext cx="83884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None/>
            </a:pPr>
            <a:r>
              <a:rPr lang="fr-FR" sz="2000" b="1" dirty="0" smtClean="0">
                <a:latin typeface="Calibri" pitchFamily="34" charset="0"/>
              </a:rPr>
              <a:t>Indicateurs combinés existants </a:t>
            </a:r>
          </a:p>
          <a:p>
            <a:pPr algn="ctr" eaLnBrk="1" hangingPunct="1">
              <a:buNone/>
            </a:pPr>
            <a:endParaRPr lang="fr-FR" sz="2000" b="1" dirty="0" smtClean="0">
              <a:latin typeface="Calibri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fr-FR" sz="2000" dirty="0" smtClean="0">
                <a:latin typeface="Calibri" pitchFamily="34" charset="0"/>
              </a:rPr>
              <a:t>  GI : portance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fr-FR" sz="2000" dirty="0" smtClean="0">
                <a:latin typeface="Calibri" pitchFamily="34" charset="0"/>
              </a:rPr>
              <a:t>  GC : confort (CP10+CP2.5)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fr-FR" sz="2000" dirty="0" smtClean="0">
                <a:latin typeface="Calibri" pitchFamily="34" charset="0"/>
              </a:rPr>
              <a:t>  GS : sécurité (GC+ORC+CFT)</a:t>
            </a:r>
          </a:p>
          <a:p>
            <a:pPr eaLnBrk="1" hangingPunct="1">
              <a:buFont typeface="Arial" pitchFamily="34" charset="0"/>
              <a:buChar char="•"/>
            </a:pPr>
            <a:endParaRPr lang="fr-BE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e la date 3"/>
          <p:cNvSpPr txBox="1">
            <a:spLocks noGrp="1"/>
          </p:cNvSpPr>
          <p:nvPr/>
        </p:nvSpPr>
        <p:spPr bwMode="auto">
          <a:xfrm>
            <a:off x="1403350" y="6477000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798199DB-0D8C-4547-8D35-ACF38281682E}" type="slidenum">
              <a:rPr lang="fr-FR" sz="1100">
                <a:solidFill>
                  <a:srgbClr val="595959"/>
                </a:solidFill>
                <a:latin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19</a:t>
            </a:fld>
            <a:r>
              <a:rPr lang="fr-FR" sz="1100">
                <a:solidFill>
                  <a:srgbClr val="595959"/>
                </a:solidFill>
                <a:latin typeface="Arial" charset="0"/>
              </a:rPr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 </a:t>
            </a:r>
            <a:endParaRPr lang="fr-FR" sz="2000" cap="none" dirty="0" smtClean="0">
              <a:ea typeface="Geneva" pitchFamily="64" charset="-128"/>
              <a:cs typeface="Arial" pitchFamily="34" charset="0"/>
            </a:endParaRP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1772816"/>
            <a:ext cx="7920037" cy="2088232"/>
          </a:xfrm>
        </p:spPr>
        <p:txBody>
          <a:bodyPr/>
          <a:lstStyle/>
          <a:p>
            <a:pPr algn="ctr" eaLnBrk="1" hangingPunct="1">
              <a:buNone/>
            </a:pPr>
            <a:r>
              <a:rPr lang="fr-FR" sz="2000" dirty="0" smtClean="0">
                <a:latin typeface="Calibri" pitchFamily="34" charset="0"/>
                <a:ea typeface="Geneva" pitchFamily="64" charset="-128"/>
              </a:rPr>
              <a:t>Principe de calcul des indicateurs combinés GC et GS</a:t>
            </a:r>
          </a:p>
          <a:p>
            <a:pPr eaLnBrk="1" hangingPunct="1">
              <a:buNone/>
            </a:pPr>
            <a:endParaRPr lang="fr-FR" sz="200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>
              <a:buNone/>
            </a:pPr>
            <a:endParaRPr lang="fr-FR" sz="2400" i="1" dirty="0" smtClean="0">
              <a:latin typeface="Calibri" pitchFamily="34" charset="0"/>
              <a:ea typeface="Geneva"/>
              <a:cs typeface="Geneva"/>
            </a:endParaRPr>
          </a:p>
          <a:p>
            <a:pPr eaLnBrk="1" hangingPunct="1">
              <a:buFontTx/>
              <a:buNone/>
            </a:pPr>
            <a:r>
              <a:rPr lang="fr-FR" sz="2000" i="1" dirty="0" smtClean="0">
                <a:latin typeface="Calibri" pitchFamily="34" charset="0"/>
                <a:ea typeface="Geneva"/>
                <a:cs typeface="Geneva"/>
              </a:rPr>
              <a:t>                                                                                        </a:t>
            </a: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0" y="1124744"/>
            <a:ext cx="8785225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fr-BE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83" name="Group 7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0" name="Group 14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96" name="Rectangle 20"/>
          <p:cNvSpPr>
            <a:spLocks noChangeArrowheads="1"/>
          </p:cNvSpPr>
          <p:nvPr/>
        </p:nvSpPr>
        <p:spPr bwMode="auto">
          <a:xfrm>
            <a:off x="-796925" y="-29352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7" name="Group 21"/>
          <p:cNvGraphicFramePr>
            <a:graphicFrameLocks noGrp="1"/>
          </p:cNvGraphicFramePr>
          <p:nvPr/>
        </p:nvGraphicFramePr>
        <p:xfrm>
          <a:off x="-787400" y="-29257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203" name="Text Box 27"/>
          <p:cNvSpPr txBox="1">
            <a:spLocks noChangeArrowheads="1"/>
          </p:cNvSpPr>
          <p:nvPr/>
        </p:nvSpPr>
        <p:spPr bwMode="auto">
          <a:xfrm>
            <a:off x="0" y="836712"/>
            <a:ext cx="88566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B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Les indicateurs de qualité routière, outils d’aide à la décision</a:t>
            </a:r>
            <a:endParaRPr lang="fr-BE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Object 144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872" y="2204864"/>
            <a:ext cx="1855787" cy="779462"/>
          </a:xfrm>
          <a:prstGeom prst="rect">
            <a:avLst/>
          </a:prstGeom>
          <a:noFill/>
          <a:effectLst/>
        </p:spPr>
      </p:pic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pic>
        <p:nvPicPr>
          <p:cNvPr id="76801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87824" y="3356992"/>
            <a:ext cx="2962275" cy="619125"/>
          </a:xfrm>
          <a:prstGeom prst="rect">
            <a:avLst/>
          </a:prstGeom>
          <a:noFill/>
        </p:spPr>
      </p:pic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0" y="1076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800" y="4581128"/>
            <a:ext cx="3762375" cy="619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e la date 3"/>
          <p:cNvSpPr txBox="1">
            <a:spLocks noGrp="1"/>
          </p:cNvSpPr>
          <p:nvPr/>
        </p:nvSpPr>
        <p:spPr bwMode="auto">
          <a:xfrm>
            <a:off x="1403350" y="6477000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798199DB-0D8C-4547-8D35-ACF38281682E}" type="slidenum">
              <a:rPr lang="fr-FR" sz="1100">
                <a:solidFill>
                  <a:srgbClr val="595959"/>
                </a:solidFill>
                <a:latin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2</a:t>
            </a:fld>
            <a:r>
              <a:rPr lang="fr-FR" sz="1100">
                <a:solidFill>
                  <a:srgbClr val="595959"/>
                </a:solidFill>
                <a:latin typeface="Arial" charset="0"/>
              </a:rPr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 </a:t>
            </a:r>
            <a:endParaRPr lang="fr-FR" sz="2000" cap="none" dirty="0" smtClean="0">
              <a:ea typeface="Geneva" pitchFamily="64" charset="-128"/>
              <a:cs typeface="Arial" pitchFamily="34" charset="0"/>
            </a:endParaRP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560" y="1556792"/>
            <a:ext cx="7920037" cy="4140200"/>
          </a:xfrm>
        </p:spPr>
        <p:txBody>
          <a:bodyPr/>
          <a:lstStyle/>
          <a:p>
            <a:pPr eaLnBrk="1" hangingPunct="1">
              <a:buNone/>
            </a:pPr>
            <a:r>
              <a:rPr lang="fr-FR" sz="2000" dirty="0" smtClean="0">
                <a:latin typeface="Calibri" pitchFamily="34" charset="0"/>
                <a:ea typeface="Geneva" pitchFamily="64" charset="-128"/>
              </a:rPr>
              <a:t>Planéité longitudinale : APL</a:t>
            </a:r>
          </a:p>
          <a:p>
            <a:pPr eaLnBrk="1" hangingPunct="1">
              <a:buNone/>
            </a:pPr>
            <a:endParaRPr lang="fr-FR" sz="200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>
              <a:buFontTx/>
              <a:buChar char="-"/>
            </a:pPr>
            <a:endParaRPr lang="fr-FR" sz="200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>
              <a:buFontTx/>
              <a:buChar char="-"/>
            </a:pPr>
            <a:endParaRPr lang="fr-FR" sz="2000" b="0" dirty="0" smtClean="0">
              <a:latin typeface="Calibri" pitchFamily="34" charset="0"/>
              <a:ea typeface="Geneva" pitchFamily="64" charset="-128"/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0" y="1124744"/>
            <a:ext cx="8785225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fr-BE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83" name="Group 7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0" name="Group 14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96" name="Rectangle 20"/>
          <p:cNvSpPr>
            <a:spLocks noChangeArrowheads="1"/>
          </p:cNvSpPr>
          <p:nvPr/>
        </p:nvSpPr>
        <p:spPr bwMode="auto">
          <a:xfrm>
            <a:off x="-796925" y="-29352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7" name="Group 21"/>
          <p:cNvGraphicFramePr>
            <a:graphicFrameLocks noGrp="1"/>
          </p:cNvGraphicFramePr>
          <p:nvPr/>
        </p:nvGraphicFramePr>
        <p:xfrm>
          <a:off x="-787400" y="-29257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203" name="Text Box 27"/>
          <p:cNvSpPr txBox="1">
            <a:spLocks noChangeArrowheads="1"/>
          </p:cNvSpPr>
          <p:nvPr/>
        </p:nvSpPr>
        <p:spPr bwMode="auto">
          <a:xfrm>
            <a:off x="0" y="836712"/>
            <a:ext cx="88566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B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Les indicateurs de qualité routière, outils d’aide à la décision</a:t>
            </a:r>
            <a:endParaRPr lang="fr-BE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Image 15" descr="CP VAM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556792"/>
            <a:ext cx="4037624" cy="3083637"/>
          </a:xfrm>
          <a:prstGeom prst="rect">
            <a:avLst/>
          </a:prstGeom>
        </p:spPr>
      </p:pic>
      <p:pic>
        <p:nvPicPr>
          <p:cNvPr id="40963" name="Picture 3" descr="C:\Users\3137\Pictures\route bosselé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016" y="3429000"/>
            <a:ext cx="1847850" cy="2466975"/>
          </a:xfrm>
          <a:prstGeom prst="rect">
            <a:avLst/>
          </a:prstGeom>
          <a:noFill/>
        </p:spPr>
      </p:pic>
      <p:pic>
        <p:nvPicPr>
          <p:cNvPr id="18" name="Espace réservé du contenu 5" descr="HPIM2773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619672" y="2132856"/>
            <a:ext cx="2808312" cy="2097567"/>
          </a:xfrm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9552" y="3717032"/>
            <a:ext cx="1440160" cy="192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e la date 3"/>
          <p:cNvSpPr txBox="1">
            <a:spLocks noGrp="1"/>
          </p:cNvSpPr>
          <p:nvPr/>
        </p:nvSpPr>
        <p:spPr bwMode="auto">
          <a:xfrm>
            <a:off x="1403350" y="6477000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798199DB-0D8C-4547-8D35-ACF38281682E}" type="slidenum">
              <a:rPr lang="fr-FR" sz="1100">
                <a:solidFill>
                  <a:srgbClr val="595959"/>
                </a:solidFill>
                <a:latin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20</a:t>
            </a:fld>
            <a:r>
              <a:rPr lang="fr-FR" sz="1100">
                <a:solidFill>
                  <a:srgbClr val="595959"/>
                </a:solidFill>
                <a:latin typeface="Arial" charset="0"/>
              </a:rPr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 </a:t>
            </a:r>
            <a:endParaRPr lang="fr-FR" sz="2000" cap="none" dirty="0" smtClean="0">
              <a:ea typeface="Geneva" pitchFamily="64" charset="-128"/>
              <a:cs typeface="Arial" pitchFamily="34" charset="0"/>
            </a:endParaRP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1772816"/>
            <a:ext cx="7920037" cy="4140200"/>
          </a:xfrm>
        </p:spPr>
        <p:txBody>
          <a:bodyPr/>
          <a:lstStyle/>
          <a:p>
            <a:pPr algn="ctr" eaLnBrk="1" hangingPunct="1">
              <a:buNone/>
            </a:pPr>
            <a:r>
              <a:rPr lang="fr-FR" sz="2000" dirty="0" smtClean="0">
                <a:latin typeface="Calibri" pitchFamily="34" charset="0"/>
                <a:ea typeface="Geneva" pitchFamily="64" charset="-128"/>
              </a:rPr>
              <a:t>Utilisation des indicateurs</a:t>
            </a:r>
          </a:p>
          <a:p>
            <a:pPr algn="ctr" eaLnBrk="1" hangingPunct="1">
              <a:buNone/>
            </a:pPr>
            <a:endParaRPr lang="fr-FR" sz="200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>
              <a:buFontTx/>
              <a:buChar char="-"/>
            </a:pPr>
            <a:r>
              <a:rPr lang="fr-FR" sz="2000" b="0" dirty="0" smtClean="0">
                <a:latin typeface="Calibri" pitchFamily="34" charset="0"/>
                <a:ea typeface="Geneva" pitchFamily="64" charset="-128"/>
              </a:rPr>
              <a:t>Plan Infrastructures : GC, CFT, ORC , GS, GI</a:t>
            </a:r>
          </a:p>
          <a:p>
            <a:pPr eaLnBrk="1" hangingPunct="1">
              <a:buNone/>
            </a:pPr>
            <a:r>
              <a:rPr lang="fr-FR" sz="2000" b="0" dirty="0" smtClean="0">
                <a:latin typeface="Calibri" pitchFamily="34" charset="0"/>
                <a:ea typeface="Geneva" pitchFamily="64" charset="-128"/>
              </a:rPr>
              <a:t>      + inspections visuelles (fissuration, nids de poule)</a:t>
            </a:r>
          </a:p>
          <a:p>
            <a:pPr eaLnBrk="1" hangingPunct="1">
              <a:buNone/>
            </a:pPr>
            <a:r>
              <a:rPr lang="fr-FR" sz="2000" b="0" dirty="0" smtClean="0">
                <a:latin typeface="Calibri" pitchFamily="34" charset="0"/>
                <a:ea typeface="Geneva" pitchFamily="64" charset="-128"/>
              </a:rPr>
              <a:t>      + combinaison avec autres paramètres (trafic, bruit, opportunités)</a:t>
            </a:r>
          </a:p>
          <a:p>
            <a:pPr eaLnBrk="1" hangingPunct="1">
              <a:buNone/>
            </a:pPr>
            <a:r>
              <a:rPr lang="fr-FR" sz="2000" b="0" dirty="0" smtClean="0">
                <a:latin typeface="Calibri" pitchFamily="34" charset="0"/>
                <a:ea typeface="Geneva" pitchFamily="64" charset="-128"/>
              </a:rPr>
              <a:t>      + connaissance du terrain et expérience des gestionnaires</a:t>
            </a:r>
          </a:p>
          <a:p>
            <a:pPr eaLnBrk="1" hangingPunct="1">
              <a:buNone/>
            </a:pPr>
            <a:r>
              <a:rPr lang="fr-FR" sz="2000" b="0" dirty="0" smtClean="0">
                <a:latin typeface="Calibri" pitchFamily="34" charset="0"/>
                <a:ea typeface="Geneva" pitchFamily="64" charset="-128"/>
              </a:rPr>
              <a:t>      = propositions faites au Cabinet du Ministre </a:t>
            </a:r>
          </a:p>
          <a:p>
            <a:pPr eaLnBrk="1" hangingPunct="1">
              <a:buFontTx/>
              <a:buChar char="-"/>
            </a:pPr>
            <a:endParaRPr lang="fr-FR" sz="2000" b="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>
              <a:buFontTx/>
              <a:buChar char="-"/>
            </a:pPr>
            <a:r>
              <a:rPr lang="fr-FR" sz="2000" b="0" dirty="0" smtClean="0">
                <a:latin typeface="Calibri" pitchFamily="34" charset="0"/>
                <a:ea typeface="Geneva" pitchFamily="64" charset="-128"/>
              </a:rPr>
              <a:t>PMS raclage / pose : méthodologie dédicacée :</a:t>
            </a:r>
          </a:p>
          <a:p>
            <a:pPr eaLnBrk="1" hangingPunct="1">
              <a:buNone/>
            </a:pPr>
            <a:r>
              <a:rPr lang="fr-FR" sz="2000" b="0" dirty="0" smtClean="0">
                <a:latin typeface="Calibri" pitchFamily="34" charset="0"/>
                <a:ea typeface="Geneva" pitchFamily="64" charset="-128"/>
              </a:rPr>
              <a:t>       CP2.5 + CFT + ORC</a:t>
            </a:r>
          </a:p>
          <a:p>
            <a:pPr eaLnBrk="1" hangingPunct="1">
              <a:buFontTx/>
              <a:buChar char="-"/>
            </a:pPr>
            <a:endParaRPr lang="fr-FR" sz="200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>
              <a:buFontTx/>
              <a:buChar char="-"/>
            </a:pPr>
            <a:endParaRPr lang="fr-FR" sz="200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>
              <a:buNone/>
            </a:pPr>
            <a:r>
              <a:rPr lang="fr-FR" sz="2400" dirty="0" smtClean="0">
                <a:latin typeface="Calibri" pitchFamily="34" charset="0"/>
                <a:ea typeface="Geneva" pitchFamily="64" charset="-128"/>
              </a:rPr>
              <a:t>  </a:t>
            </a:r>
            <a:endParaRPr lang="fr-FR" sz="200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>
              <a:buFontTx/>
              <a:buNone/>
            </a:pPr>
            <a:endParaRPr lang="fr-FR" sz="2000" i="1" dirty="0" smtClean="0">
              <a:latin typeface="Calibri" pitchFamily="34" charset="0"/>
              <a:ea typeface="Geneva"/>
              <a:cs typeface="Geneva"/>
            </a:endParaRPr>
          </a:p>
          <a:p>
            <a:pPr eaLnBrk="1" hangingPunct="1">
              <a:buFontTx/>
              <a:buNone/>
            </a:pPr>
            <a:r>
              <a:rPr lang="fr-FR" sz="2000" i="1" dirty="0" smtClean="0">
                <a:latin typeface="Calibri" pitchFamily="34" charset="0"/>
                <a:ea typeface="Geneva"/>
                <a:cs typeface="Geneva"/>
              </a:rPr>
              <a:t>                                                                                        </a:t>
            </a:r>
          </a:p>
          <a:p>
            <a:pPr eaLnBrk="1" hangingPunct="1">
              <a:buFontTx/>
              <a:buNone/>
            </a:pPr>
            <a:endParaRPr lang="fr-FR" sz="2000" i="1" dirty="0" smtClean="0">
              <a:latin typeface="Calibri" pitchFamily="34" charset="0"/>
              <a:ea typeface="Geneva"/>
              <a:cs typeface="Geneva"/>
            </a:endParaRPr>
          </a:p>
          <a:p>
            <a:pPr eaLnBrk="1" hangingPunct="1">
              <a:buFontTx/>
              <a:buChar char="-"/>
            </a:pPr>
            <a:endParaRPr lang="fr-FR" sz="2000" dirty="0" smtClean="0">
              <a:latin typeface="Calibri" pitchFamily="34" charset="0"/>
              <a:ea typeface="Geneva" pitchFamily="64" charset="-128"/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0" y="1124744"/>
            <a:ext cx="8785225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fr-BE" dirty="0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83" name="Group 7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0" name="Group 14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96" name="Rectangle 20"/>
          <p:cNvSpPr>
            <a:spLocks noChangeArrowheads="1"/>
          </p:cNvSpPr>
          <p:nvPr/>
        </p:nvSpPr>
        <p:spPr bwMode="auto">
          <a:xfrm>
            <a:off x="-796925" y="-29352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7" name="Group 21"/>
          <p:cNvGraphicFramePr>
            <a:graphicFrameLocks noGrp="1"/>
          </p:cNvGraphicFramePr>
          <p:nvPr/>
        </p:nvGraphicFramePr>
        <p:xfrm>
          <a:off x="-787400" y="-29257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203" name="Text Box 27"/>
          <p:cNvSpPr txBox="1">
            <a:spLocks noChangeArrowheads="1"/>
          </p:cNvSpPr>
          <p:nvPr/>
        </p:nvSpPr>
        <p:spPr bwMode="auto">
          <a:xfrm>
            <a:off x="0" y="836712"/>
            <a:ext cx="88566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B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Les indicateurs de qualité routière, outils d’aide à la décision</a:t>
            </a:r>
            <a:endParaRPr lang="fr-BE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e la date 3"/>
          <p:cNvSpPr txBox="1">
            <a:spLocks noGrp="1"/>
          </p:cNvSpPr>
          <p:nvPr/>
        </p:nvSpPr>
        <p:spPr bwMode="auto">
          <a:xfrm>
            <a:off x="1403350" y="6477000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798199DB-0D8C-4547-8D35-ACF38281682E}" type="slidenum">
              <a:rPr lang="fr-FR" sz="1100">
                <a:solidFill>
                  <a:srgbClr val="595959"/>
                </a:solidFill>
                <a:latin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21</a:t>
            </a:fld>
            <a:r>
              <a:rPr lang="fr-FR" sz="1100">
                <a:solidFill>
                  <a:srgbClr val="595959"/>
                </a:solidFill>
                <a:latin typeface="Arial" charset="0"/>
              </a:rPr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 </a:t>
            </a:r>
            <a:endParaRPr lang="fr-FR" sz="2000" cap="none" dirty="0" smtClean="0">
              <a:ea typeface="Geneva" pitchFamily="64" charset="-128"/>
              <a:cs typeface="Arial" pitchFamily="34" charset="0"/>
            </a:endParaRP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1484784"/>
            <a:ext cx="7920037" cy="3816424"/>
          </a:xfrm>
        </p:spPr>
        <p:txBody>
          <a:bodyPr/>
          <a:lstStyle/>
          <a:p>
            <a:pPr algn="ctr" eaLnBrk="1" hangingPunct="1">
              <a:buNone/>
            </a:pPr>
            <a:r>
              <a:rPr lang="fr-FR" sz="2000" dirty="0" smtClean="0">
                <a:latin typeface="Calibri" pitchFamily="34" charset="0"/>
                <a:ea typeface="Geneva" pitchFamily="64" charset="-128"/>
              </a:rPr>
              <a:t>Indicateurs  en-dehors de la Wallonie</a:t>
            </a:r>
          </a:p>
          <a:p>
            <a:pPr algn="ctr" eaLnBrk="1" hangingPunct="1">
              <a:buNone/>
            </a:pPr>
            <a:endParaRPr lang="fr-FR" sz="200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/>
            <a:r>
              <a:rPr lang="fr-FR" sz="2000" b="0" dirty="0" smtClean="0">
                <a:latin typeface="Calibri" pitchFamily="34" charset="0"/>
                <a:ea typeface="Geneva" pitchFamily="64" charset="-128"/>
              </a:rPr>
              <a:t>Flandre : la classe la plus mauvaise détermine la classe combinée  </a:t>
            </a:r>
          </a:p>
          <a:p>
            <a:pPr eaLnBrk="1" hangingPunct="1"/>
            <a:r>
              <a:rPr lang="fr-FR" sz="2000" b="0" dirty="0" smtClean="0">
                <a:latin typeface="Calibri" pitchFamily="34" charset="0"/>
                <a:ea typeface="Geneva" pitchFamily="64" charset="-128"/>
              </a:rPr>
              <a:t>France : utilisation partielle pour la gestion : IQRN, IQRD</a:t>
            </a:r>
          </a:p>
          <a:p>
            <a:pPr eaLnBrk="1" hangingPunct="1"/>
            <a:r>
              <a:rPr lang="fr-FR" sz="2000" b="0" dirty="0" smtClean="0">
                <a:latin typeface="Calibri" pitchFamily="34" charset="0"/>
                <a:ea typeface="Geneva" pitchFamily="64" charset="-128"/>
              </a:rPr>
              <a:t>Allemagne : seuls paramètres de surface / portance envisagée</a:t>
            </a:r>
          </a:p>
          <a:p>
            <a:pPr eaLnBrk="1" hangingPunct="1"/>
            <a:r>
              <a:rPr lang="fr-FR" sz="2000" b="0" dirty="0" smtClean="0">
                <a:latin typeface="Calibri" pitchFamily="34" charset="0"/>
                <a:ea typeface="Geneva" pitchFamily="64" charset="-128"/>
              </a:rPr>
              <a:t>Pays –Bas : plusieurs paramètres mesurés et utilisés</a:t>
            </a:r>
          </a:p>
          <a:p>
            <a:pPr eaLnBrk="1" hangingPunct="1"/>
            <a:endParaRPr lang="fr-FR" sz="2000" b="0" dirty="0" smtClean="0">
              <a:latin typeface="Calibri" pitchFamily="34" charset="0"/>
              <a:ea typeface="Geneva" pitchFamily="64" charset="-128"/>
            </a:endParaRPr>
          </a:p>
          <a:p>
            <a:pPr algn="ctr" eaLnBrk="1" hangingPunct="1">
              <a:buNone/>
            </a:pPr>
            <a:r>
              <a:rPr lang="fr-FR" sz="2000" dirty="0" smtClean="0">
                <a:latin typeface="Calibri" pitchFamily="34" charset="0"/>
                <a:ea typeface="Geneva" pitchFamily="64" charset="-128"/>
              </a:rPr>
              <a:t>Indicateurs combinés (futurs) en Wallonie</a:t>
            </a:r>
          </a:p>
          <a:p>
            <a:pPr algn="ctr" eaLnBrk="1" hangingPunct="1">
              <a:buNone/>
            </a:pPr>
            <a:endParaRPr lang="fr-FR" sz="200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>
              <a:buNone/>
            </a:pPr>
            <a:r>
              <a:rPr lang="fr-FR" sz="2000" b="0" dirty="0" smtClean="0">
                <a:latin typeface="Calibri" pitchFamily="34" charset="0"/>
                <a:ea typeface="Geneva" pitchFamily="64" charset="-128"/>
              </a:rPr>
              <a:t>Une agilité organisationnelle d’avance… </a:t>
            </a:r>
          </a:p>
          <a:p>
            <a:pPr eaLnBrk="1" hangingPunct="1">
              <a:buFontTx/>
              <a:buChar char="-"/>
            </a:pPr>
            <a:endParaRPr lang="fr-FR" sz="2000" b="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>
              <a:buNone/>
            </a:pPr>
            <a:endParaRPr lang="fr-FR" sz="2000" b="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>
              <a:buFontTx/>
              <a:buChar char="-"/>
            </a:pPr>
            <a:endParaRPr lang="fr-FR" sz="2000" b="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>
              <a:buFontTx/>
              <a:buChar char="-"/>
            </a:pPr>
            <a:endParaRPr lang="fr-FR" sz="200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>
              <a:buFontTx/>
              <a:buChar char="-"/>
            </a:pPr>
            <a:endParaRPr lang="fr-FR" sz="200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>
              <a:buNone/>
            </a:pPr>
            <a:r>
              <a:rPr lang="fr-FR" sz="2400" dirty="0" smtClean="0">
                <a:latin typeface="Calibri" pitchFamily="34" charset="0"/>
                <a:ea typeface="Geneva" pitchFamily="64" charset="-128"/>
              </a:rPr>
              <a:t>  </a:t>
            </a:r>
            <a:endParaRPr lang="fr-FR" sz="200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>
              <a:buFontTx/>
              <a:buNone/>
            </a:pPr>
            <a:endParaRPr lang="fr-FR" sz="2000" i="1" dirty="0" smtClean="0">
              <a:latin typeface="Calibri" pitchFamily="34" charset="0"/>
              <a:ea typeface="Geneva"/>
              <a:cs typeface="Geneva"/>
            </a:endParaRPr>
          </a:p>
          <a:p>
            <a:pPr eaLnBrk="1" hangingPunct="1">
              <a:buFontTx/>
              <a:buNone/>
            </a:pPr>
            <a:r>
              <a:rPr lang="fr-FR" sz="2000" i="1" dirty="0" smtClean="0">
                <a:latin typeface="Calibri" pitchFamily="34" charset="0"/>
                <a:ea typeface="Geneva"/>
                <a:cs typeface="Geneva"/>
              </a:rPr>
              <a:t>                                                                                        </a:t>
            </a:r>
          </a:p>
          <a:p>
            <a:pPr eaLnBrk="1" hangingPunct="1">
              <a:buFontTx/>
              <a:buNone/>
            </a:pPr>
            <a:endParaRPr lang="fr-FR" sz="2000" i="1" dirty="0" smtClean="0">
              <a:latin typeface="Calibri" pitchFamily="34" charset="0"/>
              <a:ea typeface="Geneva"/>
              <a:cs typeface="Geneva"/>
            </a:endParaRPr>
          </a:p>
          <a:p>
            <a:pPr eaLnBrk="1" hangingPunct="1">
              <a:buFontTx/>
              <a:buChar char="-"/>
            </a:pPr>
            <a:endParaRPr lang="fr-FR" sz="2000" dirty="0" smtClean="0">
              <a:latin typeface="Calibri" pitchFamily="34" charset="0"/>
              <a:ea typeface="Geneva" pitchFamily="64" charset="-128"/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0" y="1124744"/>
            <a:ext cx="8785225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fr-BE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83" name="Group 7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0" name="Group 14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96" name="Rectangle 20"/>
          <p:cNvSpPr>
            <a:spLocks noChangeArrowheads="1"/>
          </p:cNvSpPr>
          <p:nvPr/>
        </p:nvSpPr>
        <p:spPr bwMode="auto">
          <a:xfrm>
            <a:off x="-796925" y="-29352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7" name="Group 21"/>
          <p:cNvGraphicFramePr>
            <a:graphicFrameLocks noGrp="1"/>
          </p:cNvGraphicFramePr>
          <p:nvPr/>
        </p:nvGraphicFramePr>
        <p:xfrm>
          <a:off x="-787400" y="-29257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203" name="Text Box 27"/>
          <p:cNvSpPr txBox="1">
            <a:spLocks noChangeArrowheads="1"/>
          </p:cNvSpPr>
          <p:nvPr/>
        </p:nvSpPr>
        <p:spPr bwMode="auto">
          <a:xfrm>
            <a:off x="0" y="836712"/>
            <a:ext cx="88566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B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Les indicateurs de qualité routière, outils d’aide à la décision</a:t>
            </a:r>
            <a:endParaRPr lang="fr-BE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01" name="Picture 1" descr="C:\Users\3137\Pictures\agilité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088" y="4581128"/>
            <a:ext cx="2931538" cy="1968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1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12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1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1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e la date 3"/>
          <p:cNvSpPr txBox="1">
            <a:spLocks noGrp="1"/>
          </p:cNvSpPr>
          <p:nvPr/>
        </p:nvSpPr>
        <p:spPr bwMode="auto">
          <a:xfrm>
            <a:off x="1403350" y="6477000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798199DB-0D8C-4547-8D35-ACF38281682E}" type="slidenum">
              <a:rPr lang="fr-FR" sz="1100">
                <a:solidFill>
                  <a:srgbClr val="595959"/>
                </a:solidFill>
                <a:latin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22</a:t>
            </a:fld>
            <a:r>
              <a:rPr lang="fr-FR" sz="1100">
                <a:solidFill>
                  <a:srgbClr val="595959"/>
                </a:solidFill>
                <a:latin typeface="Arial" charset="0"/>
              </a:rPr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 </a:t>
            </a:r>
            <a:endParaRPr lang="fr-FR" sz="2000" cap="none" dirty="0" smtClean="0">
              <a:ea typeface="Geneva" pitchFamily="64" charset="-128"/>
              <a:cs typeface="Arial" pitchFamily="34" charset="0"/>
            </a:endParaRP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1772816"/>
            <a:ext cx="7920037" cy="4140200"/>
          </a:xfrm>
        </p:spPr>
        <p:txBody>
          <a:bodyPr/>
          <a:lstStyle/>
          <a:p>
            <a:pPr algn="ctr" eaLnBrk="1" hangingPunct="1">
              <a:buNone/>
            </a:pPr>
            <a:r>
              <a:rPr lang="fr-FR" sz="2000" dirty="0" smtClean="0">
                <a:latin typeface="Calibri" pitchFamily="34" charset="0"/>
                <a:ea typeface="Geneva" pitchFamily="64" charset="-128"/>
              </a:rPr>
              <a:t>Indicateurs futurs</a:t>
            </a:r>
          </a:p>
          <a:p>
            <a:pPr algn="ctr" eaLnBrk="1" hangingPunct="1">
              <a:buNone/>
            </a:pPr>
            <a:endParaRPr lang="fr-FR" sz="200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/>
            <a:r>
              <a:rPr lang="fr-FR" sz="2000" dirty="0" smtClean="0">
                <a:latin typeface="Calibri" pitchFamily="34" charset="0"/>
                <a:ea typeface="Geneva" pitchFamily="64" charset="-128"/>
              </a:rPr>
              <a:t>Indicateur de structure </a:t>
            </a:r>
            <a:r>
              <a:rPr lang="fr-FR" sz="2000" b="0" dirty="0" smtClean="0">
                <a:latin typeface="Calibri" pitchFamily="34" charset="0"/>
                <a:ea typeface="Geneva" pitchFamily="64" charset="-128"/>
              </a:rPr>
              <a:t>=</a:t>
            </a:r>
            <a:r>
              <a:rPr lang="fr-FR" sz="2000" dirty="0" smtClean="0">
                <a:latin typeface="Calibri" pitchFamily="34" charset="0"/>
                <a:ea typeface="Geneva" pitchFamily="64" charset="-128"/>
              </a:rPr>
              <a:t> </a:t>
            </a:r>
            <a:r>
              <a:rPr lang="fr-FR" sz="2000" b="0" dirty="0" smtClean="0">
                <a:latin typeface="Calibri" pitchFamily="34" charset="0"/>
                <a:ea typeface="Geneva" pitchFamily="64" charset="-128"/>
              </a:rPr>
              <a:t>Portance + fissuration </a:t>
            </a:r>
            <a:endParaRPr lang="fr-FR" sz="200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/>
            <a:r>
              <a:rPr lang="fr-FR" sz="2000" dirty="0" smtClean="0">
                <a:latin typeface="Calibri" pitchFamily="34" charset="0"/>
                <a:ea typeface="Geneva" pitchFamily="64" charset="-128"/>
              </a:rPr>
              <a:t>Indicateur de surface </a:t>
            </a:r>
            <a:r>
              <a:rPr lang="fr-FR" sz="2000" b="0" dirty="0" smtClean="0">
                <a:latin typeface="Calibri" pitchFamily="34" charset="0"/>
                <a:ea typeface="Geneva" pitchFamily="64" charset="-128"/>
              </a:rPr>
              <a:t>= Fissuration + nids de poules + joints pontés</a:t>
            </a:r>
          </a:p>
          <a:p>
            <a:pPr eaLnBrk="1" hangingPunct="1"/>
            <a:endParaRPr lang="fr-FR" sz="2000" b="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/>
            <a:r>
              <a:rPr lang="fr-FR" sz="2000" u="sng" dirty="0" smtClean="0">
                <a:latin typeface="Calibri" pitchFamily="34" charset="0"/>
                <a:ea typeface="Geneva" pitchFamily="64" charset="-128"/>
              </a:rPr>
              <a:t>Indicateur global de qualité du revêtement</a:t>
            </a:r>
            <a:r>
              <a:rPr lang="fr-FR" sz="2000" b="0" u="sng" dirty="0" smtClean="0">
                <a:latin typeface="Calibri" pitchFamily="34" charset="0"/>
                <a:ea typeface="Geneva" pitchFamily="64" charset="-128"/>
              </a:rPr>
              <a:t> </a:t>
            </a:r>
            <a:r>
              <a:rPr lang="fr-FR" sz="2000" b="0" dirty="0" smtClean="0">
                <a:latin typeface="Calibri" pitchFamily="34" charset="0"/>
                <a:ea typeface="Geneva" pitchFamily="64" charset="-128"/>
              </a:rPr>
              <a:t>= </a:t>
            </a:r>
          </a:p>
          <a:p>
            <a:pPr eaLnBrk="1" hangingPunct="1">
              <a:buNone/>
            </a:pPr>
            <a:r>
              <a:rPr lang="fr-FR" sz="2000" b="0" dirty="0" smtClean="0">
                <a:latin typeface="Calibri" pitchFamily="34" charset="0"/>
                <a:ea typeface="Geneva" pitchFamily="64" charset="-128"/>
              </a:rPr>
              <a:t>                                       Indicateur de surface + Indice global de sécurité </a:t>
            </a:r>
          </a:p>
          <a:p>
            <a:pPr eaLnBrk="1" hangingPunct="1">
              <a:buNone/>
            </a:pPr>
            <a:endParaRPr lang="fr-FR" sz="2000" b="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/>
            <a:r>
              <a:rPr lang="fr-FR" sz="1600" b="0" dirty="0" smtClean="0">
                <a:latin typeface="Calibri" pitchFamily="34" charset="0"/>
                <a:ea typeface="Geneva" pitchFamily="64" charset="-128"/>
              </a:rPr>
              <a:t>Macro-texture : pas d’intérêt stratégique</a:t>
            </a:r>
          </a:p>
          <a:p>
            <a:pPr eaLnBrk="1" hangingPunct="1"/>
            <a:r>
              <a:rPr lang="fr-FR" sz="1600" b="0" dirty="0" smtClean="0">
                <a:latin typeface="Calibri" pitchFamily="34" charset="0"/>
                <a:ea typeface="Geneva" pitchFamily="64" charset="-128"/>
              </a:rPr>
              <a:t>Rétro-réflexion des marquages  : intérêt propre           </a:t>
            </a:r>
            <a:endParaRPr lang="fr-FR" sz="160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/>
            <a:endParaRPr lang="fr-FR" sz="200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>
              <a:buNone/>
            </a:pPr>
            <a:endParaRPr lang="fr-FR" sz="2000" b="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>
              <a:buNone/>
            </a:pPr>
            <a:endParaRPr lang="fr-FR" sz="200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>
              <a:buNone/>
            </a:pPr>
            <a:r>
              <a:rPr lang="fr-FR" sz="2400" dirty="0" smtClean="0">
                <a:latin typeface="Calibri" pitchFamily="34" charset="0"/>
                <a:ea typeface="Geneva" pitchFamily="64" charset="-128"/>
              </a:rPr>
              <a:t>  </a:t>
            </a:r>
            <a:endParaRPr lang="fr-FR" sz="200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>
              <a:buFontTx/>
              <a:buNone/>
            </a:pPr>
            <a:endParaRPr lang="fr-FR" sz="2000" i="1" dirty="0" smtClean="0">
              <a:latin typeface="Calibri" pitchFamily="34" charset="0"/>
              <a:ea typeface="Geneva"/>
              <a:cs typeface="Geneva"/>
            </a:endParaRPr>
          </a:p>
          <a:p>
            <a:pPr eaLnBrk="1" hangingPunct="1">
              <a:buFontTx/>
              <a:buNone/>
            </a:pPr>
            <a:r>
              <a:rPr lang="fr-FR" sz="2000" i="1" dirty="0" smtClean="0">
                <a:latin typeface="Calibri" pitchFamily="34" charset="0"/>
                <a:ea typeface="Geneva"/>
                <a:cs typeface="Geneva"/>
              </a:rPr>
              <a:t>                                                                                        </a:t>
            </a:r>
          </a:p>
          <a:p>
            <a:pPr eaLnBrk="1" hangingPunct="1">
              <a:buFontTx/>
              <a:buNone/>
            </a:pPr>
            <a:endParaRPr lang="fr-FR" sz="2000" i="1" dirty="0" smtClean="0">
              <a:latin typeface="Calibri" pitchFamily="34" charset="0"/>
              <a:ea typeface="Geneva"/>
              <a:cs typeface="Geneva"/>
            </a:endParaRPr>
          </a:p>
          <a:p>
            <a:pPr eaLnBrk="1" hangingPunct="1">
              <a:buFontTx/>
              <a:buChar char="-"/>
            </a:pPr>
            <a:endParaRPr lang="fr-FR" sz="2000" dirty="0" smtClean="0">
              <a:latin typeface="Calibri" pitchFamily="34" charset="0"/>
              <a:ea typeface="Geneva" pitchFamily="64" charset="-128"/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0" y="1124744"/>
            <a:ext cx="8785225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fr-BE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83" name="Group 7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0" name="Group 14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96" name="Rectangle 20"/>
          <p:cNvSpPr>
            <a:spLocks noChangeArrowheads="1"/>
          </p:cNvSpPr>
          <p:nvPr/>
        </p:nvSpPr>
        <p:spPr bwMode="auto">
          <a:xfrm>
            <a:off x="-796925" y="-29352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7" name="Group 21"/>
          <p:cNvGraphicFramePr>
            <a:graphicFrameLocks noGrp="1"/>
          </p:cNvGraphicFramePr>
          <p:nvPr/>
        </p:nvGraphicFramePr>
        <p:xfrm>
          <a:off x="-787400" y="-29257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203" name="Text Box 27"/>
          <p:cNvSpPr txBox="1">
            <a:spLocks noChangeArrowheads="1"/>
          </p:cNvSpPr>
          <p:nvPr/>
        </p:nvSpPr>
        <p:spPr bwMode="auto">
          <a:xfrm>
            <a:off x="0" y="836712"/>
            <a:ext cx="88566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B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Les indicateurs de qualité routière, outils d’aide à la décision</a:t>
            </a:r>
            <a:endParaRPr lang="fr-BE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e la date 3"/>
          <p:cNvSpPr txBox="1">
            <a:spLocks noGrp="1"/>
          </p:cNvSpPr>
          <p:nvPr/>
        </p:nvSpPr>
        <p:spPr bwMode="auto">
          <a:xfrm>
            <a:off x="1403350" y="6477000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798199DB-0D8C-4547-8D35-ACF38281682E}" type="slidenum">
              <a:rPr lang="fr-FR" sz="1100">
                <a:solidFill>
                  <a:srgbClr val="595959"/>
                </a:solidFill>
                <a:latin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23</a:t>
            </a:fld>
            <a:r>
              <a:rPr lang="fr-FR" sz="1100">
                <a:solidFill>
                  <a:srgbClr val="595959"/>
                </a:solidFill>
                <a:latin typeface="Arial" charset="0"/>
              </a:rPr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 </a:t>
            </a:r>
            <a:endParaRPr lang="fr-FR" sz="2000" cap="none" dirty="0" smtClean="0">
              <a:ea typeface="Geneva" pitchFamily="64" charset="-128"/>
              <a:cs typeface="Arial" pitchFamily="34" charset="0"/>
            </a:endParaRP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1412776"/>
            <a:ext cx="7920037" cy="4140200"/>
          </a:xfrm>
        </p:spPr>
        <p:txBody>
          <a:bodyPr/>
          <a:lstStyle/>
          <a:p>
            <a:pPr algn="ctr" eaLnBrk="1" hangingPunct="1">
              <a:buNone/>
            </a:pPr>
            <a:r>
              <a:rPr lang="fr-FR" sz="2000" dirty="0" smtClean="0">
                <a:latin typeface="Calibri" pitchFamily="34" charset="0"/>
                <a:ea typeface="Geneva" pitchFamily="64" charset="-128"/>
              </a:rPr>
              <a:t>Indicateurs = outils d’aide à la décision</a:t>
            </a:r>
          </a:p>
          <a:p>
            <a:pPr algn="ctr" eaLnBrk="1" hangingPunct="1">
              <a:buNone/>
            </a:pPr>
            <a:r>
              <a:rPr lang="fr-FR" sz="2000" dirty="0" smtClean="0">
                <a:latin typeface="Calibri" pitchFamily="34" charset="0"/>
                <a:ea typeface="Geneva" pitchFamily="64" charset="-128"/>
              </a:rPr>
              <a:t>Utilisation pertinente des deniers publics</a:t>
            </a:r>
          </a:p>
          <a:p>
            <a:pPr algn="ctr" eaLnBrk="1" hangingPunct="1">
              <a:buNone/>
            </a:pPr>
            <a:r>
              <a:rPr lang="fr-FR" sz="2000" dirty="0" smtClean="0">
                <a:latin typeface="Calibri" pitchFamily="34" charset="0"/>
                <a:ea typeface="Geneva" pitchFamily="64" charset="-128"/>
              </a:rPr>
              <a:t>Place réduite à la subjectivité</a:t>
            </a:r>
          </a:p>
          <a:p>
            <a:pPr algn="ctr" eaLnBrk="1" hangingPunct="1">
              <a:buNone/>
            </a:pPr>
            <a:r>
              <a:rPr lang="fr-FR" sz="2000" dirty="0" smtClean="0">
                <a:latin typeface="Calibri" pitchFamily="34" charset="0"/>
                <a:ea typeface="Geneva" pitchFamily="64" charset="-128"/>
              </a:rPr>
              <a:t>Évaluation annuelle de l’état du réseau</a:t>
            </a:r>
          </a:p>
          <a:p>
            <a:pPr eaLnBrk="1" hangingPunct="1">
              <a:buFontTx/>
              <a:buChar char="-"/>
            </a:pPr>
            <a:endParaRPr lang="fr-FR" sz="200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>
              <a:buFontTx/>
              <a:buChar char="-"/>
            </a:pPr>
            <a:endParaRPr lang="fr-FR" sz="200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>
              <a:buFontTx/>
              <a:buChar char="-"/>
            </a:pPr>
            <a:endParaRPr lang="fr-FR" sz="200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>
              <a:buFontTx/>
              <a:buChar char="-"/>
            </a:pPr>
            <a:endParaRPr lang="fr-FR" sz="200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>
              <a:buFontTx/>
              <a:buChar char="-"/>
            </a:pPr>
            <a:endParaRPr lang="fr-FR" sz="200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>
              <a:buFontTx/>
              <a:buChar char="-"/>
            </a:pPr>
            <a:endParaRPr lang="fr-FR" sz="200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>
              <a:buFontTx/>
              <a:buChar char="-"/>
            </a:pPr>
            <a:endParaRPr lang="fr-FR" sz="2000" dirty="0" smtClean="0">
              <a:latin typeface="Calibri" pitchFamily="34" charset="0"/>
              <a:ea typeface="Geneva" pitchFamily="64" charset="-128"/>
            </a:endParaRPr>
          </a:p>
          <a:p>
            <a:pPr algn="ctr" eaLnBrk="1" hangingPunct="1">
              <a:buNone/>
            </a:pPr>
            <a:r>
              <a:rPr lang="fr-FR" sz="2000" dirty="0" smtClean="0">
                <a:latin typeface="Calibri" pitchFamily="34" charset="0"/>
                <a:ea typeface="Geneva" pitchFamily="64" charset="-128"/>
              </a:rPr>
              <a:t>Matière première, matière grise </a:t>
            </a: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0" y="1124744"/>
            <a:ext cx="8785225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fr-BE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83" name="Group 7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0" name="Group 14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96" name="Rectangle 20"/>
          <p:cNvSpPr>
            <a:spLocks noChangeArrowheads="1"/>
          </p:cNvSpPr>
          <p:nvPr/>
        </p:nvSpPr>
        <p:spPr bwMode="auto">
          <a:xfrm>
            <a:off x="-796925" y="-29352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7" name="Group 21"/>
          <p:cNvGraphicFramePr>
            <a:graphicFrameLocks noGrp="1"/>
          </p:cNvGraphicFramePr>
          <p:nvPr/>
        </p:nvGraphicFramePr>
        <p:xfrm>
          <a:off x="-787400" y="-29257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203" name="Text Box 27"/>
          <p:cNvSpPr txBox="1">
            <a:spLocks noChangeArrowheads="1"/>
          </p:cNvSpPr>
          <p:nvPr/>
        </p:nvSpPr>
        <p:spPr bwMode="auto">
          <a:xfrm>
            <a:off x="0" y="836712"/>
            <a:ext cx="88566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B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Les indicateurs de qualité routière, outils d’aide à la décision</a:t>
            </a:r>
            <a:endParaRPr lang="fr-BE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872" y="3212976"/>
            <a:ext cx="239077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01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01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01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e la date 3"/>
          <p:cNvSpPr txBox="1">
            <a:spLocks noGrp="1"/>
          </p:cNvSpPr>
          <p:nvPr/>
        </p:nvSpPr>
        <p:spPr bwMode="auto">
          <a:xfrm>
            <a:off x="1403350" y="6477000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798199DB-0D8C-4547-8D35-ACF38281682E}" type="slidenum">
              <a:rPr lang="fr-FR" sz="1100">
                <a:solidFill>
                  <a:srgbClr val="595959"/>
                </a:solidFill>
                <a:latin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24</a:t>
            </a:fld>
            <a:r>
              <a:rPr lang="fr-FR" sz="1100">
                <a:solidFill>
                  <a:srgbClr val="595959"/>
                </a:solidFill>
                <a:latin typeface="Arial" charset="0"/>
              </a:rPr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 </a:t>
            </a:r>
            <a:endParaRPr lang="fr-FR" sz="2000" cap="none" dirty="0" smtClean="0">
              <a:ea typeface="Geneva" pitchFamily="64" charset="-128"/>
              <a:cs typeface="Arial" pitchFamily="34" charset="0"/>
            </a:endParaRP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5576" y="2060848"/>
            <a:ext cx="7920037" cy="2916064"/>
          </a:xfrm>
        </p:spPr>
        <p:txBody>
          <a:bodyPr/>
          <a:lstStyle/>
          <a:p>
            <a:pPr eaLnBrk="1" hangingPunct="1">
              <a:buNone/>
            </a:pPr>
            <a:endParaRPr lang="fr-FR" sz="200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>
              <a:buNone/>
            </a:pPr>
            <a:endParaRPr lang="fr-FR" sz="200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>
              <a:buNone/>
            </a:pPr>
            <a:r>
              <a:rPr lang="fr-FR" sz="2000" dirty="0" smtClean="0">
                <a:latin typeface="Calibri" pitchFamily="34" charset="0"/>
                <a:ea typeface="Geneva" pitchFamily="64" charset="-128"/>
              </a:rPr>
              <a:t>          </a:t>
            </a:r>
            <a:r>
              <a:rPr lang="fr-FR" sz="2400" dirty="0" smtClean="0">
                <a:latin typeface="Calibri" pitchFamily="34" charset="0"/>
                <a:ea typeface="Geneva" pitchFamily="64" charset="-128"/>
              </a:rPr>
              <a:t>MERCI pour votre attention !</a:t>
            </a: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0" y="1124744"/>
            <a:ext cx="8785225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fr-BE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83" name="Group 7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0" name="Group 14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96" name="Rectangle 20"/>
          <p:cNvSpPr>
            <a:spLocks noChangeArrowheads="1"/>
          </p:cNvSpPr>
          <p:nvPr/>
        </p:nvSpPr>
        <p:spPr bwMode="auto">
          <a:xfrm>
            <a:off x="-796925" y="-29352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7" name="Group 21"/>
          <p:cNvGraphicFramePr>
            <a:graphicFrameLocks noGrp="1"/>
          </p:cNvGraphicFramePr>
          <p:nvPr/>
        </p:nvGraphicFramePr>
        <p:xfrm>
          <a:off x="-787400" y="-29257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203" name="Text Box 27"/>
          <p:cNvSpPr txBox="1">
            <a:spLocks noChangeArrowheads="1"/>
          </p:cNvSpPr>
          <p:nvPr/>
        </p:nvSpPr>
        <p:spPr bwMode="auto">
          <a:xfrm>
            <a:off x="0" y="836712"/>
            <a:ext cx="88566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B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Les indicateurs de qualité routière, outils d’aide à la décision</a:t>
            </a:r>
            <a:endParaRPr lang="fr-BE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Objet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2200" y="3068960"/>
            <a:ext cx="1223963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6084168" y="4581128"/>
            <a:ext cx="20162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fr-FR" sz="2000" b="1" i="1" dirty="0" smtClean="0">
                <a:latin typeface="Calibri" pitchFamily="34" charset="0"/>
                <a:ea typeface="Geneva"/>
                <a:cs typeface="Geneva"/>
              </a:rPr>
              <a:t>Pas de science </a:t>
            </a:r>
          </a:p>
          <a:p>
            <a:pPr eaLnBrk="1" hangingPunct="1">
              <a:buFontTx/>
              <a:buNone/>
            </a:pPr>
            <a:r>
              <a:rPr lang="fr-FR" sz="2000" b="1" i="1" dirty="0" smtClean="0">
                <a:latin typeface="Calibri" pitchFamily="34" charset="0"/>
                <a:ea typeface="Geneva"/>
                <a:cs typeface="Geneva"/>
              </a:rPr>
              <a:t>                                                                                                sans efficience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e la date 3"/>
          <p:cNvSpPr txBox="1">
            <a:spLocks noGrp="1"/>
          </p:cNvSpPr>
          <p:nvPr/>
        </p:nvSpPr>
        <p:spPr bwMode="auto">
          <a:xfrm>
            <a:off x="1403350" y="6477000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798199DB-0D8C-4547-8D35-ACF38281682E}" type="slidenum">
              <a:rPr lang="fr-FR" sz="1100">
                <a:solidFill>
                  <a:srgbClr val="595959"/>
                </a:solidFill>
                <a:latin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3</a:t>
            </a:fld>
            <a:r>
              <a:rPr lang="fr-FR" sz="1100">
                <a:solidFill>
                  <a:srgbClr val="595959"/>
                </a:solidFill>
                <a:latin typeface="Arial" charset="0"/>
              </a:rPr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 </a:t>
            </a:r>
            <a:endParaRPr lang="fr-FR" sz="2000" cap="none" dirty="0" smtClean="0">
              <a:ea typeface="Geneva" pitchFamily="64" charset="-128"/>
              <a:cs typeface="Arial" pitchFamily="34" charset="0"/>
            </a:endParaRP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1772816"/>
            <a:ext cx="7920037" cy="4140200"/>
          </a:xfrm>
        </p:spPr>
        <p:txBody>
          <a:bodyPr/>
          <a:lstStyle/>
          <a:p>
            <a:pPr eaLnBrk="1" hangingPunct="1">
              <a:buNone/>
            </a:pPr>
            <a:r>
              <a:rPr lang="fr-FR" sz="2000" dirty="0" smtClean="0">
                <a:latin typeface="Calibri" pitchFamily="34" charset="0"/>
                <a:ea typeface="Geneva" pitchFamily="64" charset="-128"/>
              </a:rPr>
              <a:t>Planéité transversale : ORC</a:t>
            </a: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0" y="1124744"/>
            <a:ext cx="8785225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fr-BE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83" name="Group 7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0" name="Group 14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96" name="Rectangle 20"/>
          <p:cNvSpPr>
            <a:spLocks noChangeArrowheads="1"/>
          </p:cNvSpPr>
          <p:nvPr/>
        </p:nvSpPr>
        <p:spPr bwMode="auto">
          <a:xfrm>
            <a:off x="-796925" y="-29352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7" name="Group 21"/>
          <p:cNvGraphicFramePr>
            <a:graphicFrameLocks noGrp="1"/>
          </p:cNvGraphicFramePr>
          <p:nvPr/>
        </p:nvGraphicFramePr>
        <p:xfrm>
          <a:off x="-787400" y="-29257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203" name="Text Box 27"/>
          <p:cNvSpPr txBox="1">
            <a:spLocks noChangeArrowheads="1"/>
          </p:cNvSpPr>
          <p:nvPr/>
        </p:nvSpPr>
        <p:spPr bwMode="auto">
          <a:xfrm>
            <a:off x="0" y="836712"/>
            <a:ext cx="88566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B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Les indicateurs de qualité routière, outils d’aide à la décision</a:t>
            </a:r>
            <a:endParaRPr lang="fr-BE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986" name="Picture 2" descr="C:\Users\3137\Pictures\route orniéré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128" y="3645024"/>
            <a:ext cx="2286000" cy="1714500"/>
          </a:xfrm>
          <a:prstGeom prst="rect">
            <a:avLst/>
          </a:prstGeom>
          <a:noFill/>
        </p:spPr>
      </p:pic>
      <p:pic>
        <p:nvPicPr>
          <p:cNvPr id="15" name="Espace réservé du contenu 5" descr="HPIM2773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475656" y="2420888"/>
            <a:ext cx="2808312" cy="2097567"/>
          </a:xfrm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7544" y="4077072"/>
            <a:ext cx="2140085" cy="16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 descr="C:\Users\3137\Pictures\ornièrag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36096" y="1196752"/>
            <a:ext cx="2733476" cy="17981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e la date 3"/>
          <p:cNvSpPr txBox="1">
            <a:spLocks noGrp="1"/>
          </p:cNvSpPr>
          <p:nvPr/>
        </p:nvSpPr>
        <p:spPr bwMode="auto">
          <a:xfrm>
            <a:off x="1403350" y="6477000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798199DB-0D8C-4547-8D35-ACF38281682E}" type="slidenum">
              <a:rPr lang="fr-FR" sz="1100">
                <a:solidFill>
                  <a:srgbClr val="595959"/>
                </a:solidFill>
                <a:latin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4</a:t>
            </a:fld>
            <a:r>
              <a:rPr lang="fr-FR" sz="1100">
                <a:solidFill>
                  <a:srgbClr val="595959"/>
                </a:solidFill>
                <a:latin typeface="Arial" charset="0"/>
              </a:rPr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 </a:t>
            </a:r>
            <a:endParaRPr lang="fr-FR" sz="2000" cap="none" dirty="0" smtClean="0">
              <a:ea typeface="Geneva" pitchFamily="64" charset="-128"/>
              <a:cs typeface="Arial" pitchFamily="34" charset="0"/>
            </a:endParaRP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1772816"/>
            <a:ext cx="7920037" cy="4140200"/>
          </a:xfrm>
        </p:spPr>
        <p:txBody>
          <a:bodyPr/>
          <a:lstStyle/>
          <a:p>
            <a:pPr eaLnBrk="1" hangingPunct="1">
              <a:buNone/>
            </a:pPr>
            <a:r>
              <a:rPr lang="fr-FR" sz="2000" dirty="0" smtClean="0">
                <a:latin typeface="Calibri" pitchFamily="34" charset="0"/>
                <a:ea typeface="Geneva" pitchFamily="64" charset="-128"/>
              </a:rPr>
              <a:t>Rugosité : CFT</a:t>
            </a:r>
          </a:p>
          <a:p>
            <a:pPr eaLnBrk="1" hangingPunct="1">
              <a:buFontTx/>
              <a:buChar char="-"/>
            </a:pPr>
            <a:endParaRPr lang="fr-FR" sz="200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>
              <a:buFontTx/>
              <a:buChar char="-"/>
            </a:pPr>
            <a:endParaRPr lang="fr-FR" sz="2000" b="0" dirty="0" smtClean="0">
              <a:latin typeface="Calibri" pitchFamily="34" charset="0"/>
              <a:ea typeface="Geneva" pitchFamily="64" charset="-128"/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0" y="1124744"/>
            <a:ext cx="8785225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fr-BE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83" name="Group 7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0" name="Group 14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96" name="Rectangle 20"/>
          <p:cNvSpPr>
            <a:spLocks noChangeArrowheads="1"/>
          </p:cNvSpPr>
          <p:nvPr/>
        </p:nvSpPr>
        <p:spPr bwMode="auto">
          <a:xfrm>
            <a:off x="-796925" y="-29352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7" name="Group 21"/>
          <p:cNvGraphicFramePr>
            <a:graphicFrameLocks noGrp="1"/>
          </p:cNvGraphicFramePr>
          <p:nvPr/>
        </p:nvGraphicFramePr>
        <p:xfrm>
          <a:off x="-787400" y="-29257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203" name="Text Box 27"/>
          <p:cNvSpPr txBox="1">
            <a:spLocks noChangeArrowheads="1"/>
          </p:cNvSpPr>
          <p:nvPr/>
        </p:nvSpPr>
        <p:spPr bwMode="auto">
          <a:xfrm>
            <a:off x="0" y="836712"/>
            <a:ext cx="88566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B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Les indicateurs de qualité routière, outils d’aide à la décision</a:t>
            </a:r>
            <a:endParaRPr lang="fr-BE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38" name="Picture 2" descr="C:\Users\3137\Pictures\route glissante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9992" y="1484784"/>
            <a:ext cx="2808312" cy="2543291"/>
          </a:xfrm>
          <a:prstGeom prst="rect">
            <a:avLst/>
          </a:prstGeom>
          <a:noFill/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544" y="2348880"/>
            <a:ext cx="3888432" cy="2916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 15" descr="HPIM218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3140968"/>
            <a:ext cx="3744416" cy="2525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e la date 3"/>
          <p:cNvSpPr txBox="1">
            <a:spLocks noGrp="1"/>
          </p:cNvSpPr>
          <p:nvPr/>
        </p:nvSpPr>
        <p:spPr bwMode="auto">
          <a:xfrm>
            <a:off x="1403350" y="6477000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798199DB-0D8C-4547-8D35-ACF38281682E}" type="slidenum">
              <a:rPr lang="fr-FR" sz="1100">
                <a:solidFill>
                  <a:srgbClr val="595959"/>
                </a:solidFill>
                <a:latin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5</a:t>
            </a:fld>
            <a:r>
              <a:rPr lang="fr-FR" sz="1100">
                <a:solidFill>
                  <a:srgbClr val="595959"/>
                </a:solidFill>
                <a:latin typeface="Arial" charset="0"/>
              </a:rPr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 </a:t>
            </a:r>
            <a:endParaRPr lang="fr-FR" sz="2000" cap="none" dirty="0" smtClean="0">
              <a:ea typeface="Geneva" pitchFamily="64" charset="-128"/>
              <a:cs typeface="Arial" pitchFamily="34" charset="0"/>
            </a:endParaRP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1772816"/>
            <a:ext cx="7920037" cy="4140200"/>
          </a:xfrm>
        </p:spPr>
        <p:txBody>
          <a:bodyPr/>
          <a:lstStyle/>
          <a:p>
            <a:pPr eaLnBrk="1" hangingPunct="1">
              <a:buNone/>
            </a:pPr>
            <a:r>
              <a:rPr lang="fr-FR" sz="2000" dirty="0" smtClean="0">
                <a:latin typeface="Calibri" pitchFamily="34" charset="0"/>
                <a:ea typeface="Geneva" pitchFamily="64" charset="-128"/>
              </a:rPr>
              <a:t>Macro-texture</a:t>
            </a:r>
          </a:p>
          <a:p>
            <a:pPr eaLnBrk="1" hangingPunct="1">
              <a:buFontTx/>
              <a:buChar char="-"/>
            </a:pPr>
            <a:endParaRPr lang="fr-FR" sz="2000" b="0" dirty="0" smtClean="0">
              <a:latin typeface="Calibri" pitchFamily="34" charset="0"/>
              <a:ea typeface="Geneva" pitchFamily="64" charset="-128"/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0" y="1124744"/>
            <a:ext cx="8785225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fr-BE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83" name="Group 7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0" name="Group 14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96" name="Rectangle 20"/>
          <p:cNvSpPr>
            <a:spLocks noChangeArrowheads="1"/>
          </p:cNvSpPr>
          <p:nvPr/>
        </p:nvSpPr>
        <p:spPr bwMode="auto">
          <a:xfrm>
            <a:off x="-796925" y="-29352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7" name="Group 21"/>
          <p:cNvGraphicFramePr>
            <a:graphicFrameLocks noGrp="1"/>
          </p:cNvGraphicFramePr>
          <p:nvPr/>
        </p:nvGraphicFramePr>
        <p:xfrm>
          <a:off x="-787400" y="-29257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203" name="Text Box 27"/>
          <p:cNvSpPr txBox="1">
            <a:spLocks noChangeArrowheads="1"/>
          </p:cNvSpPr>
          <p:nvPr/>
        </p:nvSpPr>
        <p:spPr bwMode="auto">
          <a:xfrm>
            <a:off x="0" y="836712"/>
            <a:ext cx="88566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B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Les indicateurs de qualité routière, outils d’aide à la décision</a:t>
            </a:r>
            <a:endParaRPr lang="fr-BE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Espace réservé du contenu 5" descr="HPIM277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7544" y="3068960"/>
            <a:ext cx="3036833" cy="2268252"/>
          </a:xfrm>
        </p:spPr>
      </p:pic>
      <p:pic>
        <p:nvPicPr>
          <p:cNvPr id="15" name="Image 14" descr="Capture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4196966"/>
            <a:ext cx="2978065" cy="2661034"/>
          </a:xfrm>
          <a:prstGeom prst="rect">
            <a:avLst/>
          </a:prstGeom>
        </p:spPr>
      </p:pic>
      <p:pic>
        <p:nvPicPr>
          <p:cNvPr id="18" name="Image 17" descr="Capture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1412776"/>
            <a:ext cx="3912667" cy="2704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e la date 3"/>
          <p:cNvSpPr txBox="1">
            <a:spLocks noGrp="1"/>
          </p:cNvSpPr>
          <p:nvPr/>
        </p:nvSpPr>
        <p:spPr bwMode="auto">
          <a:xfrm>
            <a:off x="1403350" y="6477000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798199DB-0D8C-4547-8D35-ACF38281682E}" type="slidenum">
              <a:rPr lang="fr-FR" sz="1100">
                <a:solidFill>
                  <a:srgbClr val="595959"/>
                </a:solidFill>
                <a:latin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6</a:t>
            </a:fld>
            <a:r>
              <a:rPr lang="fr-FR" sz="1100">
                <a:solidFill>
                  <a:srgbClr val="595959"/>
                </a:solidFill>
                <a:latin typeface="Arial" charset="0"/>
              </a:rPr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 </a:t>
            </a:r>
            <a:endParaRPr lang="fr-FR" sz="2000" cap="none" dirty="0" smtClean="0">
              <a:ea typeface="Geneva" pitchFamily="64" charset="-128"/>
              <a:cs typeface="Arial" pitchFamily="34" charset="0"/>
            </a:endParaRP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1772816"/>
            <a:ext cx="7920037" cy="4140200"/>
          </a:xfrm>
        </p:spPr>
        <p:txBody>
          <a:bodyPr/>
          <a:lstStyle/>
          <a:p>
            <a:pPr eaLnBrk="1" hangingPunct="1">
              <a:buNone/>
            </a:pPr>
            <a:r>
              <a:rPr lang="fr-FR" sz="2000" dirty="0" smtClean="0">
                <a:latin typeface="Calibri" pitchFamily="34" charset="0"/>
                <a:ea typeface="Geneva" pitchFamily="64" charset="-128"/>
              </a:rPr>
              <a:t>Macro-texture</a:t>
            </a:r>
          </a:p>
          <a:p>
            <a:pPr eaLnBrk="1" hangingPunct="1">
              <a:buFontTx/>
              <a:buChar char="-"/>
            </a:pPr>
            <a:endParaRPr lang="fr-FR" sz="2000" b="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>
              <a:buNone/>
            </a:pPr>
            <a:r>
              <a:rPr lang="fr-FR" sz="2000" b="0" dirty="0" smtClean="0">
                <a:latin typeface="Calibri" pitchFamily="34" charset="0"/>
                <a:ea typeface="Geneva" pitchFamily="64" charset="-128"/>
              </a:rPr>
              <a:t>            Texture fermée                                                  Texture ouverte</a:t>
            </a: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0" y="1124744"/>
            <a:ext cx="8785225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fr-BE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83" name="Group 7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0" name="Group 14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96" name="Rectangle 20"/>
          <p:cNvSpPr>
            <a:spLocks noChangeArrowheads="1"/>
          </p:cNvSpPr>
          <p:nvPr/>
        </p:nvSpPr>
        <p:spPr bwMode="auto">
          <a:xfrm>
            <a:off x="-796925" y="-29352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7" name="Group 21"/>
          <p:cNvGraphicFramePr>
            <a:graphicFrameLocks noGrp="1"/>
          </p:cNvGraphicFramePr>
          <p:nvPr/>
        </p:nvGraphicFramePr>
        <p:xfrm>
          <a:off x="-787400" y="-29257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203" name="Text Box 27"/>
          <p:cNvSpPr txBox="1">
            <a:spLocks noChangeArrowheads="1"/>
          </p:cNvSpPr>
          <p:nvPr/>
        </p:nvSpPr>
        <p:spPr bwMode="auto">
          <a:xfrm>
            <a:off x="0" y="836712"/>
            <a:ext cx="88566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B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Les indicateurs de qualité routière, outils d’aide à la décision</a:t>
            </a:r>
            <a:endParaRPr lang="fr-BE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Image 15" descr="texture fermé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284984"/>
            <a:ext cx="3960440" cy="2448272"/>
          </a:xfrm>
          <a:prstGeom prst="rect">
            <a:avLst/>
          </a:prstGeom>
        </p:spPr>
      </p:pic>
      <p:pic>
        <p:nvPicPr>
          <p:cNvPr id="17" name="Image 16" descr="texture ouvert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3284984"/>
            <a:ext cx="3744416" cy="24212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e la date 3"/>
          <p:cNvSpPr txBox="1">
            <a:spLocks noGrp="1"/>
          </p:cNvSpPr>
          <p:nvPr/>
        </p:nvSpPr>
        <p:spPr bwMode="auto">
          <a:xfrm>
            <a:off x="1403350" y="6477000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798199DB-0D8C-4547-8D35-ACF38281682E}" type="slidenum">
              <a:rPr lang="fr-FR" sz="1100">
                <a:solidFill>
                  <a:srgbClr val="595959"/>
                </a:solidFill>
                <a:latin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7</a:t>
            </a:fld>
            <a:r>
              <a:rPr lang="fr-FR" sz="1100">
                <a:solidFill>
                  <a:srgbClr val="595959"/>
                </a:solidFill>
                <a:latin typeface="Arial" charset="0"/>
              </a:rPr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 </a:t>
            </a:r>
            <a:endParaRPr lang="fr-FR" sz="2000" cap="none" dirty="0" smtClean="0">
              <a:ea typeface="Geneva" pitchFamily="64" charset="-128"/>
              <a:cs typeface="Arial" pitchFamily="34" charset="0"/>
            </a:endParaRP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1772816"/>
            <a:ext cx="7920037" cy="4140200"/>
          </a:xfrm>
        </p:spPr>
        <p:txBody>
          <a:bodyPr/>
          <a:lstStyle/>
          <a:p>
            <a:pPr eaLnBrk="1" hangingPunct="1">
              <a:buNone/>
            </a:pPr>
            <a:r>
              <a:rPr lang="fr-FR" sz="2000" dirty="0" smtClean="0">
                <a:latin typeface="Calibri" pitchFamily="34" charset="0"/>
                <a:ea typeface="Geneva" pitchFamily="64" charset="-128"/>
              </a:rPr>
              <a:t>Rétro-réflexion des marquages</a:t>
            </a:r>
          </a:p>
          <a:p>
            <a:pPr eaLnBrk="1" hangingPunct="1">
              <a:buNone/>
            </a:pPr>
            <a:r>
              <a:rPr lang="fr-FR" sz="2000" dirty="0" smtClean="0">
                <a:latin typeface="Calibri" pitchFamily="34" charset="0"/>
                <a:ea typeface="Geneva" pitchFamily="64" charset="-128"/>
              </a:rPr>
              <a:t>Indice RL</a:t>
            </a:r>
          </a:p>
          <a:p>
            <a:pPr eaLnBrk="1" hangingPunct="1">
              <a:buFontTx/>
              <a:buChar char="-"/>
            </a:pPr>
            <a:endParaRPr lang="fr-FR" sz="200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>
              <a:buFontTx/>
              <a:buChar char="-"/>
            </a:pPr>
            <a:endParaRPr lang="fr-FR" sz="2000" b="0" dirty="0" smtClean="0">
              <a:latin typeface="Calibri" pitchFamily="34" charset="0"/>
              <a:ea typeface="Geneva" pitchFamily="64" charset="-128"/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0" y="1124744"/>
            <a:ext cx="8785225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fr-BE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83" name="Group 7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0" name="Group 14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96" name="Rectangle 20"/>
          <p:cNvSpPr>
            <a:spLocks noChangeArrowheads="1"/>
          </p:cNvSpPr>
          <p:nvPr/>
        </p:nvSpPr>
        <p:spPr bwMode="auto">
          <a:xfrm>
            <a:off x="-796925" y="-29352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7" name="Group 21"/>
          <p:cNvGraphicFramePr>
            <a:graphicFrameLocks noGrp="1"/>
          </p:cNvGraphicFramePr>
          <p:nvPr/>
        </p:nvGraphicFramePr>
        <p:xfrm>
          <a:off x="-787400" y="-29257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203" name="Text Box 27"/>
          <p:cNvSpPr txBox="1">
            <a:spLocks noChangeArrowheads="1"/>
          </p:cNvSpPr>
          <p:nvPr/>
        </p:nvSpPr>
        <p:spPr bwMode="auto">
          <a:xfrm>
            <a:off x="0" y="836712"/>
            <a:ext cx="88566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B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Les indicateurs de qualité routière, outils d’aide à la décision</a:t>
            </a:r>
            <a:endParaRPr lang="fr-BE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984" y="2060848"/>
            <a:ext cx="4176464" cy="3132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3608" y="3356992"/>
            <a:ext cx="2908171" cy="21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e la date 3"/>
          <p:cNvSpPr txBox="1">
            <a:spLocks noGrp="1"/>
          </p:cNvSpPr>
          <p:nvPr/>
        </p:nvSpPr>
        <p:spPr bwMode="auto">
          <a:xfrm>
            <a:off x="1403350" y="6477000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798199DB-0D8C-4547-8D35-ACF38281682E}" type="slidenum">
              <a:rPr lang="fr-FR" sz="1100">
                <a:solidFill>
                  <a:srgbClr val="595959"/>
                </a:solidFill>
                <a:latin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8</a:t>
            </a:fld>
            <a:r>
              <a:rPr lang="fr-FR" sz="1100">
                <a:solidFill>
                  <a:srgbClr val="595959"/>
                </a:solidFill>
                <a:latin typeface="Arial" charset="0"/>
              </a:rPr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 </a:t>
            </a:r>
            <a:endParaRPr lang="fr-FR" sz="2000" cap="none" dirty="0" smtClean="0">
              <a:ea typeface="Geneva" pitchFamily="64" charset="-128"/>
              <a:cs typeface="Arial" pitchFamily="34" charset="0"/>
            </a:endParaRP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1772816"/>
            <a:ext cx="7920037" cy="4140200"/>
          </a:xfrm>
        </p:spPr>
        <p:txBody>
          <a:bodyPr/>
          <a:lstStyle/>
          <a:p>
            <a:pPr eaLnBrk="1" hangingPunct="1">
              <a:buNone/>
            </a:pPr>
            <a:r>
              <a:rPr lang="fr-FR" sz="2000" dirty="0" smtClean="0">
                <a:latin typeface="Calibri" pitchFamily="34" charset="0"/>
                <a:ea typeface="Geneva" pitchFamily="64" charset="-128"/>
              </a:rPr>
              <a:t>Portance</a:t>
            </a:r>
          </a:p>
          <a:p>
            <a:pPr eaLnBrk="1" hangingPunct="1">
              <a:buFontTx/>
              <a:buChar char="-"/>
            </a:pPr>
            <a:endParaRPr lang="fr-FR" sz="200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>
              <a:buFontTx/>
              <a:buChar char="-"/>
            </a:pPr>
            <a:endParaRPr lang="fr-FR" sz="2000" b="0" dirty="0" smtClean="0">
              <a:latin typeface="Calibri" pitchFamily="34" charset="0"/>
              <a:ea typeface="Geneva" pitchFamily="64" charset="-128"/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0" y="1124744"/>
            <a:ext cx="8785225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fr-BE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83" name="Group 7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0" name="Group 14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96" name="Rectangle 20"/>
          <p:cNvSpPr>
            <a:spLocks noChangeArrowheads="1"/>
          </p:cNvSpPr>
          <p:nvPr/>
        </p:nvSpPr>
        <p:spPr bwMode="auto">
          <a:xfrm>
            <a:off x="-796925" y="-29352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7" name="Group 21"/>
          <p:cNvGraphicFramePr>
            <a:graphicFrameLocks noGrp="1"/>
          </p:cNvGraphicFramePr>
          <p:nvPr/>
        </p:nvGraphicFramePr>
        <p:xfrm>
          <a:off x="-787400" y="-29257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203" name="Text Box 27"/>
          <p:cNvSpPr txBox="1">
            <a:spLocks noChangeArrowheads="1"/>
          </p:cNvSpPr>
          <p:nvPr/>
        </p:nvSpPr>
        <p:spPr bwMode="auto">
          <a:xfrm>
            <a:off x="0" y="836712"/>
            <a:ext cx="88566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B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Les indicateurs de qualité routière, outils d’aide à la décision</a:t>
            </a:r>
            <a:endParaRPr lang="fr-BE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1760" y="1772816"/>
            <a:ext cx="5064638" cy="3798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e la date 3"/>
          <p:cNvSpPr txBox="1">
            <a:spLocks noGrp="1"/>
          </p:cNvSpPr>
          <p:nvPr/>
        </p:nvSpPr>
        <p:spPr bwMode="auto">
          <a:xfrm>
            <a:off x="1403350" y="6477000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798199DB-0D8C-4547-8D35-ACF38281682E}" type="slidenum">
              <a:rPr lang="fr-FR" sz="1100">
                <a:solidFill>
                  <a:srgbClr val="595959"/>
                </a:solidFill>
                <a:latin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9</a:t>
            </a:fld>
            <a:r>
              <a:rPr lang="fr-FR" sz="1100">
                <a:solidFill>
                  <a:srgbClr val="595959"/>
                </a:solidFill>
                <a:latin typeface="Arial" charset="0"/>
              </a:rPr>
              <a:t>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fr-FR" cap="none" dirty="0" smtClean="0">
                <a:ea typeface="Geneva" pitchFamily="64" charset="-128"/>
              </a:rPr>
              <a:t> </a:t>
            </a:r>
            <a:endParaRPr lang="fr-FR" sz="2000" cap="none" dirty="0" smtClean="0">
              <a:ea typeface="Geneva" pitchFamily="64" charset="-128"/>
              <a:cs typeface="Arial" pitchFamily="34" charset="0"/>
            </a:endParaRP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1772816"/>
            <a:ext cx="7920037" cy="4140200"/>
          </a:xfrm>
        </p:spPr>
        <p:txBody>
          <a:bodyPr/>
          <a:lstStyle/>
          <a:p>
            <a:pPr eaLnBrk="1" hangingPunct="1">
              <a:buNone/>
            </a:pPr>
            <a:r>
              <a:rPr lang="fr-FR" sz="2000" dirty="0" smtClean="0">
                <a:latin typeface="Calibri" pitchFamily="34" charset="0"/>
                <a:ea typeface="Geneva" pitchFamily="64" charset="-128"/>
              </a:rPr>
              <a:t>Portance</a:t>
            </a:r>
          </a:p>
          <a:p>
            <a:pPr eaLnBrk="1" hangingPunct="1">
              <a:buFontTx/>
              <a:buChar char="-"/>
            </a:pPr>
            <a:endParaRPr lang="fr-FR" sz="2000" dirty="0" smtClean="0">
              <a:latin typeface="Calibri" pitchFamily="34" charset="0"/>
              <a:ea typeface="Geneva" pitchFamily="64" charset="-128"/>
            </a:endParaRPr>
          </a:p>
          <a:p>
            <a:pPr eaLnBrk="1" hangingPunct="1">
              <a:buFontTx/>
              <a:buChar char="-"/>
            </a:pPr>
            <a:endParaRPr lang="fr-FR" sz="2000" b="0" dirty="0" smtClean="0">
              <a:latin typeface="Calibri" pitchFamily="34" charset="0"/>
              <a:ea typeface="Geneva" pitchFamily="64" charset="-128"/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0" y="1124744"/>
            <a:ext cx="8785225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fr-BE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83" name="Group 7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-34925" y="-19065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0" name="Group 14"/>
          <p:cNvGraphicFramePr>
            <a:graphicFrameLocks noGrp="1"/>
          </p:cNvGraphicFramePr>
          <p:nvPr/>
        </p:nvGraphicFramePr>
        <p:xfrm>
          <a:off x="-25400" y="-18970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96" name="Rectangle 20"/>
          <p:cNvSpPr>
            <a:spLocks noChangeArrowheads="1"/>
          </p:cNvSpPr>
          <p:nvPr/>
        </p:nvSpPr>
        <p:spPr bwMode="auto">
          <a:xfrm>
            <a:off x="-796925" y="-2935288"/>
            <a:ext cx="83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0197" name="Group 21"/>
          <p:cNvGraphicFramePr>
            <a:graphicFrameLocks noGrp="1"/>
          </p:cNvGraphicFramePr>
          <p:nvPr/>
        </p:nvGraphicFramePr>
        <p:xfrm>
          <a:off x="-787400" y="-2925763"/>
          <a:ext cx="828675" cy="243840"/>
        </p:xfrm>
        <a:graphic>
          <a:graphicData uri="http://schemas.openxmlformats.org/drawingml/2006/table">
            <a:tbl>
              <a:tblPr/>
              <a:tblGrid>
                <a:gridCol w="828675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Geneva" pitchFamily="64" charset="-128"/>
                          <a:cs typeface="Arial" charset="0"/>
                        </a:rPr>
                        <a:t> 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Geneva" pitchFamily="6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203" name="Text Box 27"/>
          <p:cNvSpPr txBox="1">
            <a:spLocks noChangeArrowheads="1"/>
          </p:cNvSpPr>
          <p:nvPr/>
        </p:nvSpPr>
        <p:spPr bwMode="auto">
          <a:xfrm>
            <a:off x="0" y="836712"/>
            <a:ext cx="88566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B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Les indicateurs de qualité routière, outils d’aide à la décision</a:t>
            </a:r>
            <a:endParaRPr lang="fr-BE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6082" name="Picture 2" descr="C:\Users\3137\Pictures\route défoncé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9752" y="2204864"/>
            <a:ext cx="4752528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uvelle présentation">
  <a:themeElements>
    <a:clrScheme name="Nouvelle présentation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Nouvelle pré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84" charset="0"/>
          </a:defRPr>
        </a:defPPr>
      </a:lstStyle>
    </a:lnDef>
  </a:objectDefaults>
  <a:extraClrSchemeLst>
    <a:extraClrScheme>
      <a:clrScheme name="Nouvelle présentation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1174</TotalTime>
  <Words>803</Words>
  <Application>Microsoft Office PowerPoint</Application>
  <PresentationFormat>Affichage à l'écran (4:3)</PresentationFormat>
  <Paragraphs>332</Paragraphs>
  <Slides>24</Slides>
  <Notes>24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6" baseType="lpstr">
      <vt:lpstr>Nouvelle présentation</vt:lpstr>
      <vt:lpstr>Acrobat Document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HELMUS Vincent</dc:creator>
  <cp:lastModifiedBy>3137</cp:lastModifiedBy>
  <cp:revision>302</cp:revision>
  <cp:lastPrinted>1904-01-01T00:00:00Z</cp:lastPrinted>
  <dcterms:created xsi:type="dcterms:W3CDTF">2010-07-12T12:16:31Z</dcterms:created>
  <dcterms:modified xsi:type="dcterms:W3CDTF">2017-07-28T14:02:38Z</dcterms:modified>
</cp:coreProperties>
</file>